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44"/>
  </p:notesMasterIdLst>
  <p:sldIdLst>
    <p:sldId id="256" r:id="rId5"/>
    <p:sldId id="257" r:id="rId6"/>
    <p:sldId id="302" r:id="rId7"/>
    <p:sldId id="258" r:id="rId8"/>
    <p:sldId id="260" r:id="rId9"/>
    <p:sldId id="259" r:id="rId10"/>
    <p:sldId id="276" r:id="rId11"/>
    <p:sldId id="303" r:id="rId12"/>
    <p:sldId id="261" r:id="rId13"/>
    <p:sldId id="277" r:id="rId14"/>
    <p:sldId id="262" r:id="rId15"/>
    <p:sldId id="279" r:id="rId16"/>
    <p:sldId id="278" r:id="rId17"/>
    <p:sldId id="280" r:id="rId18"/>
    <p:sldId id="304" r:id="rId19"/>
    <p:sldId id="267" r:id="rId20"/>
    <p:sldId id="268" r:id="rId21"/>
    <p:sldId id="282" r:id="rId22"/>
    <p:sldId id="284" r:id="rId23"/>
    <p:sldId id="281" r:id="rId24"/>
    <p:sldId id="270" r:id="rId25"/>
    <p:sldId id="305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299" r:id="rId41"/>
    <p:sldId id="301" r:id="rId42"/>
    <p:sldId id="275" r:id="rId43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B5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0" d="100"/>
          <a:sy n="100" d="100"/>
        </p:scale>
        <p:origin x="-2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FE72C12-938B-4E79-823A-013B2223722A}" type="datetime1">
              <a:rPr lang="ru-RU"/>
              <a:pPr/>
              <a:t>14.09.2012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05E81B3-1DC1-4EF1-B760-D465B5C58999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" charset="-128"/>
        <a:cs typeface="ＭＳ Ｐゴシック" pitchFamily="-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003B1B5-D4ED-48A9-B7A7-755E1D6EAC05}" type="slidenum">
              <a:rPr lang="ru-RU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47DBBF2-5654-4923-AE8A-0883CB9164A4}" type="slidenum">
              <a:rPr lang="ru-RU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DD3FFDC-20C0-4B62-A272-FCAFD25261EF}" type="slidenum">
              <a:rPr lang="ru-RU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27E3C45-C503-4965-828E-2DFEB6D6073B}" type="slidenum">
              <a:rPr lang="ru-RU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96758C0-A0D6-4ED7-BDCF-F237AC33E89C}" type="slidenum">
              <a:rPr lang="ru-RU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ru-RU" dirty="0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08FE6FA-E838-4870-A365-E92D342FF0C7}" type="slidenum">
              <a:rPr lang="ru-RU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522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0C60C7B-DD38-4DD9-925A-E570035A487B}" type="slidenum">
              <a:rPr lang="ru-RU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99C2C16-2477-4597-8D4E-5C1B8A9AFC74}" type="slidenum">
              <a:rPr lang="en-US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593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F1F9BBB-A76D-40B6-9AC1-EABC1042A50C}" type="slidenum">
              <a:rPr lang="ru-RU"/>
              <a:pPr/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lnSpc>
                <a:spcPct val="90000"/>
              </a:lnSpc>
            </a:pPr>
            <a:endParaRPr lang="ru-RU" sz="100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ru-RU" dirty="0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E7FC26A-4853-405C-A207-0071FF4F3FD2}" type="slidenum">
              <a:rPr lang="ru-RU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645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FE4BB09-AF5D-4548-8073-1E5D043C1B1F}" type="slidenum">
              <a:rPr lang="ru-RU"/>
              <a:pPr/>
              <a:t>30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675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400D081-08E5-4E05-91C5-EB60A1E08F9F}" type="slidenum">
              <a:rPr lang="ru-RU"/>
              <a:pPr/>
              <a:t>32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lnSpc>
                <a:spcPct val="90000"/>
              </a:lnSpc>
            </a:pPr>
            <a:endParaRPr lang="ru-RU" sz="100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747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D16BD01-C524-4EEA-A0CE-98D57ACC24B0}" type="slidenum">
              <a:rPr lang="ru-RU"/>
              <a:pPr/>
              <a:t>37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F8DC10D-755C-4801-961C-0D9016C943A8}" type="slidenum">
              <a:rPr lang="ru-RU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marL="228600" indent="-228600" eaLnBrk="1" hangingPunct="1"/>
            <a:endParaRPr lang="ru-RU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4B50B13-C3AD-4DBD-8A65-C7C167923327}" type="slidenum">
              <a:rPr lang="ru-RU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8E773A8-3ABA-49DF-BCCB-9CFF50F5A356}" type="slidenum">
              <a:rPr lang="ru-RU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ru-RU" dirty="0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8800A3D-395B-41D7-A7C6-7E30357B3752}" type="slidenum">
              <a:rPr lang="ru-RU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77C3307-90B0-4039-B2D6-4AF5599EB5B8}" type="slidenum">
              <a:rPr lang="ru-RU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850AAAD-5E08-4D6E-8DA6-54C1313B38E2}" type="slidenum">
              <a:rPr lang="ru-RU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E87CFF3-E71B-4D59-AB3E-24F816EB8985}" type="slidenum">
              <a:rPr lang="ru-RU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1" charset="0"/>
              </a:defRPr>
            </a:lvl1pPr>
          </a:lstStyle>
          <a:p>
            <a:fld id="{A68807E6-7110-4641-9D8D-8BF4E58B3EAC}" type="datetime1">
              <a:rPr lang="en-US"/>
              <a:pPr/>
              <a:t>9/14/2012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1429" tIns="45715" rIns="91429" bIns="45715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1" charset="0"/>
              </a:defRPr>
            </a:lvl1pPr>
          </a:lstStyle>
          <a:p>
            <a:fld id="{BFB0A8C8-354B-44F1-97BD-8ECE1426E383}" type="datetime1">
              <a:rPr lang="en-US"/>
              <a:pPr/>
              <a:t>9/14/2012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1429" tIns="45715" rIns="91429" bIns="45715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1" charset="0"/>
              </a:defRPr>
            </a:lvl1pPr>
          </a:lstStyle>
          <a:p>
            <a:fld id="{AEFA5165-6610-439A-8870-1F7355E3321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1" charset="0"/>
              </a:defRPr>
            </a:lvl1pPr>
          </a:lstStyle>
          <a:p>
            <a:fld id="{261403CE-9EBB-4734-A398-5D58DD332FAD}" type="datetime1">
              <a:rPr lang="en-US"/>
              <a:pPr/>
              <a:t>9/14/2012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1429" tIns="45715" rIns="91429" bIns="45715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1" charset="0"/>
              </a:defRPr>
            </a:lvl1pPr>
          </a:lstStyle>
          <a:p>
            <a:fld id="{C4780A0C-F742-4624-A8DB-FFD15DA15DF1}" type="datetime1">
              <a:rPr lang="en-US"/>
              <a:pPr/>
              <a:t>9/14/2012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1429" tIns="45715" rIns="91429" bIns="45715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1" charset="0"/>
              </a:defRPr>
            </a:lvl1pPr>
          </a:lstStyle>
          <a:p>
            <a:fld id="{113487C0-1418-4A74-988C-4B1A98DD941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4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8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7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1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4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1" charset="0"/>
              </a:defRPr>
            </a:lvl1pPr>
          </a:lstStyle>
          <a:p>
            <a:fld id="{54F82A0B-76CB-41DB-9D80-BD2C87E2F969}" type="datetime1">
              <a:rPr lang="en-US"/>
              <a:pPr/>
              <a:t>9/14/2012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1429" tIns="45715" rIns="91429" bIns="45715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1" charset="0"/>
              </a:defRPr>
            </a:lvl1pPr>
          </a:lstStyle>
          <a:p>
            <a:fld id="{2101E295-F8A8-4FF2-B88E-1531CDEE408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1" charset="0"/>
              </a:defRPr>
            </a:lvl1pPr>
          </a:lstStyle>
          <a:p>
            <a:fld id="{A33D2D56-B3BE-46F1-9625-28CBE68486EC}" type="datetime1">
              <a:rPr lang="en-US"/>
              <a:pPr/>
              <a:t>9/14/2012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1429" tIns="45715" rIns="91429" bIns="45715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1" charset="0"/>
              </a:defRPr>
            </a:lvl1pPr>
          </a:lstStyle>
          <a:p>
            <a:fld id="{DBAAF222-0927-40DC-81A3-BDDD7433BC6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4" indent="0">
              <a:buNone/>
              <a:defRPr sz="2000" b="1"/>
            </a:lvl2pPr>
            <a:lvl3pPr marL="914287" indent="0">
              <a:buNone/>
              <a:defRPr sz="1800" b="1"/>
            </a:lvl3pPr>
            <a:lvl4pPr marL="1371431" indent="0">
              <a:buNone/>
              <a:defRPr sz="1600" b="1"/>
            </a:lvl4pPr>
            <a:lvl5pPr marL="1828575" indent="0">
              <a:buNone/>
              <a:defRPr sz="1600" b="1"/>
            </a:lvl5pPr>
            <a:lvl6pPr marL="2285719" indent="0">
              <a:buNone/>
              <a:defRPr sz="1600" b="1"/>
            </a:lvl6pPr>
            <a:lvl7pPr marL="2742862" indent="0">
              <a:buNone/>
              <a:defRPr sz="1600" b="1"/>
            </a:lvl7pPr>
            <a:lvl8pPr marL="3200006" indent="0">
              <a:buNone/>
              <a:defRPr sz="1600" b="1"/>
            </a:lvl8pPr>
            <a:lvl9pPr marL="3657149" indent="0">
              <a:buNone/>
              <a:defRPr sz="16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4" indent="0">
              <a:buNone/>
              <a:defRPr sz="2000" b="1"/>
            </a:lvl2pPr>
            <a:lvl3pPr marL="914287" indent="0">
              <a:buNone/>
              <a:defRPr sz="1800" b="1"/>
            </a:lvl3pPr>
            <a:lvl4pPr marL="1371431" indent="0">
              <a:buNone/>
              <a:defRPr sz="1600" b="1"/>
            </a:lvl4pPr>
            <a:lvl5pPr marL="1828575" indent="0">
              <a:buNone/>
              <a:defRPr sz="1600" b="1"/>
            </a:lvl5pPr>
            <a:lvl6pPr marL="2285719" indent="0">
              <a:buNone/>
              <a:defRPr sz="1600" b="1"/>
            </a:lvl6pPr>
            <a:lvl7pPr marL="2742862" indent="0">
              <a:buNone/>
              <a:defRPr sz="1600" b="1"/>
            </a:lvl7pPr>
            <a:lvl8pPr marL="3200006" indent="0">
              <a:buNone/>
              <a:defRPr sz="1600" b="1"/>
            </a:lvl8pPr>
            <a:lvl9pPr marL="3657149" indent="0">
              <a:buNone/>
              <a:defRPr sz="16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1" charset="0"/>
              </a:defRPr>
            </a:lvl1pPr>
          </a:lstStyle>
          <a:p>
            <a:fld id="{B0AF1AA3-3356-4E8F-9E48-34490059FCD8}" type="datetime1">
              <a:rPr lang="en-US"/>
              <a:pPr/>
              <a:t>9/14/2012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1429" tIns="45715" rIns="91429" bIns="45715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1" charset="0"/>
              </a:defRPr>
            </a:lvl1pPr>
          </a:lstStyle>
          <a:p>
            <a:fld id="{2D22DD59-7E81-4039-AFF6-8179CBA278E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1" charset="0"/>
              </a:defRPr>
            </a:lvl1pPr>
          </a:lstStyle>
          <a:p>
            <a:fld id="{DC6DE0DE-C72D-43F6-AE60-E6EA2889CAD7}" type="datetime1">
              <a:rPr lang="en-US"/>
              <a:pPr/>
              <a:t>9/14/2012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1429" tIns="45715" rIns="91429" bIns="45715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1" charset="0"/>
              </a:defRPr>
            </a:lvl1pPr>
          </a:lstStyle>
          <a:p>
            <a:fld id="{7E252118-1C77-4444-B17D-26B97378BFA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1" charset="0"/>
              </a:defRPr>
            </a:lvl1pPr>
          </a:lstStyle>
          <a:p>
            <a:fld id="{B14F64BE-0C56-435D-8AD1-5836B0768C33}" type="datetime1">
              <a:rPr lang="en-US"/>
              <a:pPr/>
              <a:t>9/14/2012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1429" tIns="45715" rIns="91429" bIns="45715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44" indent="0">
              <a:buNone/>
              <a:defRPr sz="1200"/>
            </a:lvl2pPr>
            <a:lvl3pPr marL="914287" indent="0">
              <a:buNone/>
              <a:defRPr sz="1000"/>
            </a:lvl3pPr>
            <a:lvl4pPr marL="1371431" indent="0">
              <a:buNone/>
              <a:defRPr sz="900"/>
            </a:lvl4pPr>
            <a:lvl5pPr marL="1828575" indent="0">
              <a:buNone/>
              <a:defRPr sz="900"/>
            </a:lvl5pPr>
            <a:lvl6pPr marL="2285719" indent="0">
              <a:buNone/>
              <a:defRPr sz="900"/>
            </a:lvl6pPr>
            <a:lvl7pPr marL="2742862" indent="0">
              <a:buNone/>
              <a:defRPr sz="900"/>
            </a:lvl7pPr>
            <a:lvl8pPr marL="3200006" indent="0">
              <a:buNone/>
              <a:defRPr sz="900"/>
            </a:lvl8pPr>
            <a:lvl9pPr marL="3657149" indent="0">
              <a:buNone/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1" charset="0"/>
              </a:defRPr>
            </a:lvl1pPr>
          </a:lstStyle>
          <a:p>
            <a:fld id="{0BC32331-6017-4846-8758-6C011DE20D48}" type="datetime1">
              <a:rPr lang="en-US"/>
              <a:pPr/>
              <a:t>9/14/2012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1429" tIns="45715" rIns="91429" bIns="45715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1" charset="0"/>
              </a:defRPr>
            </a:lvl1pPr>
          </a:lstStyle>
          <a:p>
            <a:fld id="{85285270-A699-47BD-AF53-51CF3A30CDA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44" indent="0">
              <a:buNone/>
              <a:defRPr sz="2800"/>
            </a:lvl2pPr>
            <a:lvl3pPr marL="914287" indent="0">
              <a:buNone/>
              <a:defRPr sz="2400"/>
            </a:lvl3pPr>
            <a:lvl4pPr marL="1371431" indent="0">
              <a:buNone/>
              <a:defRPr sz="2000"/>
            </a:lvl4pPr>
            <a:lvl5pPr marL="1828575" indent="0">
              <a:buNone/>
              <a:defRPr sz="2000"/>
            </a:lvl5pPr>
            <a:lvl6pPr marL="2285719" indent="0">
              <a:buNone/>
              <a:defRPr sz="2000"/>
            </a:lvl6pPr>
            <a:lvl7pPr marL="2742862" indent="0">
              <a:buNone/>
              <a:defRPr sz="2000"/>
            </a:lvl7pPr>
            <a:lvl8pPr marL="3200006" indent="0">
              <a:buNone/>
              <a:defRPr sz="2000"/>
            </a:lvl8pPr>
            <a:lvl9pPr marL="3657149" indent="0">
              <a:buNone/>
              <a:defRPr sz="2000"/>
            </a:lvl9pPr>
          </a:lstStyle>
          <a:p>
            <a:pPr lvl="0"/>
            <a:r>
              <a:rPr lang="ru-RU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44" indent="0">
              <a:buNone/>
              <a:defRPr sz="1200"/>
            </a:lvl2pPr>
            <a:lvl3pPr marL="914287" indent="0">
              <a:buNone/>
              <a:defRPr sz="1000"/>
            </a:lvl3pPr>
            <a:lvl4pPr marL="1371431" indent="0">
              <a:buNone/>
              <a:defRPr sz="900"/>
            </a:lvl4pPr>
            <a:lvl5pPr marL="1828575" indent="0">
              <a:buNone/>
              <a:defRPr sz="900"/>
            </a:lvl5pPr>
            <a:lvl6pPr marL="2285719" indent="0">
              <a:buNone/>
              <a:defRPr sz="900"/>
            </a:lvl6pPr>
            <a:lvl7pPr marL="2742862" indent="0">
              <a:buNone/>
              <a:defRPr sz="900"/>
            </a:lvl7pPr>
            <a:lvl8pPr marL="3200006" indent="0">
              <a:buNone/>
              <a:defRPr sz="900"/>
            </a:lvl8pPr>
            <a:lvl9pPr marL="3657149" indent="0">
              <a:buNone/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1" charset="0"/>
              </a:defRPr>
            </a:lvl1pPr>
          </a:lstStyle>
          <a:p>
            <a:fld id="{8C8F5915-38AE-48BE-BFB3-3DD3144CDBB0}" type="datetime1">
              <a:rPr lang="en-US"/>
              <a:pPr/>
              <a:t>9/14/2012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1429" tIns="45715" rIns="91429" bIns="45715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1" charset="0"/>
              </a:defRPr>
            </a:lvl1pPr>
          </a:lstStyle>
          <a:p>
            <a:fld id="{74BFD5FD-06E4-4DB3-BA37-C50129857B2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Presentation-01.pn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-30163" y="-22225"/>
            <a:ext cx="9204326" cy="690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650875"/>
            <a:ext cx="8229600" cy="76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5" rIns="91429" bIns="4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title style</a:t>
            </a:r>
            <a:endParaRPr 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562100"/>
            <a:ext cx="8229600" cy="470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</a:t>
            </a:r>
          </a:p>
          <a:p>
            <a:pPr lvl="4"/>
            <a:r>
              <a:rPr lang="ru-RU" smtClean="0"/>
              <a:t>Fifth level</a:t>
            </a:r>
            <a:endParaRPr lang="en-US" smtClean="0"/>
          </a:p>
        </p:txBody>
      </p:sp>
      <p:sp>
        <p:nvSpPr>
          <p:cNvPr id="11" name="Slide Number Placeholder 14"/>
          <p:cNvSpPr txBox="1">
            <a:spLocks/>
          </p:cNvSpPr>
          <p:nvPr/>
        </p:nvSpPr>
        <p:spPr>
          <a:xfrm>
            <a:off x="6807200" y="6421438"/>
            <a:ext cx="2133600" cy="355600"/>
          </a:xfrm>
          <a:prstGeom prst="rect">
            <a:avLst/>
          </a:prstGeom>
        </p:spPr>
        <p:txBody>
          <a:bodyPr lIns="91429" tIns="45715" rIns="91429" bIns="45715" anchor="ctr"/>
          <a:lstStyle/>
          <a:p>
            <a:pPr algn="r" defTabSz="455613"/>
            <a:fld id="{D6628E57-B560-4994-B50E-1E1E352E4BC0}" type="slidenum">
              <a:rPr lang="en-US" sz="2000">
                <a:solidFill>
                  <a:srgbClr val="A6A6A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-1" charset="0"/>
              </a:rPr>
              <a:pPr algn="r" defTabSz="455613"/>
              <a:t>‹#›</a:t>
            </a:fld>
            <a:endParaRPr lang="en-US" sz="2000">
              <a:solidFill>
                <a:srgbClr val="A6A6A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-1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3" r:id="rId1"/>
    <p:sldLayoutId id="2147483904" r:id="rId2"/>
    <p:sldLayoutId id="2147483905" r:id="rId3"/>
    <p:sldLayoutId id="2147483906" r:id="rId4"/>
    <p:sldLayoutId id="2147483907" r:id="rId5"/>
    <p:sldLayoutId id="2147483908" r:id="rId6"/>
    <p:sldLayoutId id="2147483909" r:id="rId7"/>
    <p:sldLayoutId id="2147483910" r:id="rId8"/>
    <p:sldLayoutId id="2147483911" r:id="rId9"/>
    <p:sldLayoutId id="2147483912" r:id="rId10"/>
    <p:sldLayoutId id="2147483913" r:id="rId11"/>
  </p:sldLayoutIdLst>
  <p:timing>
    <p:tnLst>
      <p:par>
        <p:cTn id="1" dur="indefinite" restart="never" nodeType="tmRoot"/>
      </p:par>
    </p:tnLst>
  </p:timing>
  <p:txStyles>
    <p:titleStyle>
      <a:lvl1pPr algn="ctr" defTabSz="455613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defTabSz="4556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2pPr>
      <a:lvl3pPr algn="ctr" defTabSz="4556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3pPr>
      <a:lvl4pPr algn="ctr" defTabSz="4556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4pPr>
      <a:lvl5pPr algn="ctr" defTabSz="4556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5pPr>
      <a:lvl6pPr marL="457200"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6pPr>
      <a:lvl7pPr marL="914400"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7pPr>
      <a:lvl8pPr marL="1371600"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8pPr>
      <a:lvl9pPr marL="1828800"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9pPr>
    </p:titleStyle>
    <p:bodyStyle>
      <a:lvl1pPr marL="341313" indent="-341313" algn="l" defTabSz="455613" rtl="0" eaLnBrk="0" fontAlgn="base" hangingPunct="0">
        <a:spcBef>
          <a:spcPct val="20000"/>
        </a:spcBef>
        <a:spcAft>
          <a:spcPct val="0"/>
        </a:spcAft>
        <a:buFont typeface="Arial" charset="0"/>
        <a:defRPr sz="3200" kern="1200">
          <a:solidFill>
            <a:schemeClr val="tx1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1027113" algn="l" defTabSz="455613" rtl="0" eaLnBrk="0" fontAlgn="base" hangingPunct="0">
        <a:spcBef>
          <a:spcPts val="600"/>
        </a:spcBef>
        <a:spcAft>
          <a:spcPct val="0"/>
        </a:spcAft>
        <a:buFont typeface="Arial" charset="0"/>
        <a:buChar char="•"/>
        <a:defRPr sz="2200" kern="1200">
          <a:solidFill>
            <a:schemeClr val="tx2"/>
          </a:solidFill>
          <a:latin typeface="+mn-lt"/>
          <a:ea typeface="ＭＳ Ｐゴシック" pitchFamily="-1" charset="-128"/>
          <a:cs typeface="ＭＳ Ｐゴシック"/>
        </a:defRPr>
      </a:lvl2pPr>
      <a:lvl3pPr marL="466725" indent="447675" algn="l" defTabSz="455613" rtl="0" eaLnBrk="0" fontAlgn="base" hangingPunct="0">
        <a:spcBef>
          <a:spcPct val="0"/>
        </a:spcBef>
        <a:spcAft>
          <a:spcPct val="0"/>
        </a:spcAft>
        <a:buFont typeface="Arial" charset="0"/>
        <a:defRPr kern="1200">
          <a:solidFill>
            <a:schemeClr val="tx1"/>
          </a:solidFill>
          <a:latin typeface="+mn-lt"/>
          <a:ea typeface="ＭＳ Ｐゴシック" pitchFamily="-1" charset="-128"/>
          <a:cs typeface="ＭＳ Ｐゴシック"/>
        </a:defRPr>
      </a:lvl3pPr>
      <a:lvl4pPr marL="1600200" indent="-228600" algn="l" defTabSz="455613" rtl="0" eaLnBrk="0" fontAlgn="base" hangingPunct="0">
        <a:spcBef>
          <a:spcPct val="0"/>
        </a:spcBef>
        <a:spcAft>
          <a:spcPct val="0"/>
        </a:spcAft>
        <a:buFont typeface="Arial" charset="0"/>
        <a:defRPr sz="2200" kern="1200">
          <a:solidFill>
            <a:schemeClr val="tx1"/>
          </a:solidFill>
          <a:latin typeface="+mn-lt"/>
          <a:ea typeface="ＭＳ Ｐゴシック" pitchFamily="-1" charset="-128"/>
          <a:cs typeface="ＭＳ Ｐゴシック"/>
        </a:defRPr>
      </a:lvl4pPr>
      <a:lvl5pPr marL="2057400" indent="-228600" algn="l" defTabSz="455613" rtl="0" eaLnBrk="0" fontAlgn="base" hangingPunct="0">
        <a:spcBef>
          <a:spcPct val="0"/>
        </a:spcBef>
        <a:spcAft>
          <a:spcPct val="0"/>
        </a:spcAft>
        <a:buFont typeface="Arial" charset="0"/>
        <a:defRPr sz="1600" kern="1200">
          <a:solidFill>
            <a:schemeClr val="tx1"/>
          </a:solidFill>
          <a:latin typeface="+mn-lt"/>
          <a:ea typeface="ＭＳ Ｐゴシック" pitchFamily="-1" charset="-128"/>
          <a:cs typeface="ＭＳ Ｐゴシック"/>
        </a:defRPr>
      </a:lvl5pPr>
      <a:lvl6pPr marL="2514291" indent="-228572" algn="l" defTabSz="45714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34" indent="-228572" algn="l" defTabSz="45714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78" indent="-228572" algn="l" defTabSz="45714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21" indent="-228572" algn="l" defTabSz="45714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4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7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1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75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19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62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6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49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omt.ru/corporate/smb/smb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promt.ru/corporate/smb/professional/" TargetMode="External"/><Relationship Id="rId4" Type="http://schemas.openxmlformats.org/officeDocument/2006/relationships/hyperlink" Target="http://www.promt.ru/industry/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omt.ru/corporate/solution/pts_ie/demo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mailto:olga.belaya@promt.ru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Vitaliy.Malinkin@promt.ru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f-russia.ru/epi/ef-epi-ranking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omt.ru/corporate/smb/smb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promt.ru/corporate/smb/professional/" TargetMode="External"/><Relationship Id="rId4" Type="http://schemas.openxmlformats.org/officeDocument/2006/relationships/hyperlink" Target="http://www.promt.ru/industry/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ctrTitle"/>
          </p:nvPr>
        </p:nvSpPr>
        <p:spPr>
          <a:xfrm>
            <a:off x="730250" y="3392488"/>
            <a:ext cx="7772400" cy="1470025"/>
          </a:xfrm>
        </p:spPr>
        <p:txBody>
          <a:bodyPr/>
          <a:lstStyle/>
          <a:p>
            <a:pPr eaLnBrk="1" hangingPunct="1"/>
            <a:r>
              <a:rPr lang="ru-RU" sz="3200" smtClean="0">
                <a:solidFill>
                  <a:srgbClr val="000000"/>
                </a:solidFill>
                <a:latin typeface="Arial Unicode MS" pitchFamily="-1" charset="0"/>
                <a:cs typeface="Arial Unicode MS" pitchFamily="-1" charset="0"/>
              </a:rPr>
              <a:t>PROMTовары для малого и крупного бизнеса</a:t>
            </a:r>
            <a:endParaRPr lang="en-US" sz="5400" smtClean="0">
              <a:solidFill>
                <a:srgbClr val="005B5C"/>
              </a:solidFill>
            </a:endParaRPr>
          </a:p>
        </p:txBody>
      </p:sp>
      <p:pic>
        <p:nvPicPr>
          <p:cNvPr id="14339" name="Picture 4" descr="Presentation-09-09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38350" y="1466850"/>
            <a:ext cx="4859338" cy="152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005B5C"/>
                </a:solidFill>
              </a:rPr>
              <a:t>Терминология</a:t>
            </a:r>
            <a:endParaRPr lang="en-US" smtClean="0">
              <a:solidFill>
                <a:srgbClr val="005B5C"/>
              </a:solidFill>
            </a:endParaRP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smtClean="0">
                <a:sym typeface="Wingdings" pitchFamily="-1" charset="2"/>
              </a:rPr>
              <a:t>Специфика отрасли отражается в языке:</a:t>
            </a:r>
          </a:p>
          <a:p>
            <a:endParaRPr lang="ru-RU" sz="2000" smtClean="0">
              <a:sym typeface="Wingdings" pitchFamily="-1" charset="2"/>
            </a:endParaRPr>
          </a:p>
          <a:p>
            <a:pPr lvl="1"/>
            <a:r>
              <a:rPr lang="ru-RU" sz="2000" smtClean="0">
                <a:solidFill>
                  <a:srgbClr val="005B5C"/>
                </a:solidFill>
                <a:sym typeface="Wingdings" pitchFamily="-1" charset="2"/>
              </a:rPr>
              <a:t>технические термины: </a:t>
            </a:r>
            <a:r>
              <a:rPr lang="en-US" sz="2000" i="1" smtClean="0">
                <a:solidFill>
                  <a:schemeClr val="accent2"/>
                </a:solidFill>
                <a:sym typeface="Wingdings" pitchFamily="-1" charset="2"/>
              </a:rPr>
              <a:t>oil transmission, oil reservoir</a:t>
            </a:r>
            <a:endParaRPr lang="ru-RU" sz="2000" smtClean="0">
              <a:solidFill>
                <a:schemeClr val="accent2"/>
              </a:solidFill>
              <a:sym typeface="Wingdings" pitchFamily="-1" charset="2"/>
            </a:endParaRPr>
          </a:p>
          <a:p>
            <a:pPr lvl="1"/>
            <a:r>
              <a:rPr lang="ru-RU" sz="2000" smtClean="0">
                <a:solidFill>
                  <a:srgbClr val="005B5C"/>
                </a:solidFill>
                <a:sym typeface="Wingdings" pitchFamily="-1" charset="2"/>
              </a:rPr>
              <a:t>финансовые термины: </a:t>
            </a:r>
            <a:r>
              <a:rPr lang="en-US" sz="2000" i="1" smtClean="0">
                <a:solidFill>
                  <a:schemeClr val="accent2"/>
                </a:solidFill>
                <a:sym typeface="Wingdings" pitchFamily="-1" charset="2"/>
              </a:rPr>
              <a:t>wellhead price</a:t>
            </a:r>
            <a:r>
              <a:rPr lang="ru-RU" sz="2000" i="1" smtClean="0">
                <a:solidFill>
                  <a:schemeClr val="accent2"/>
                </a:solidFill>
                <a:sym typeface="Wingdings" pitchFamily="-1" charset="2"/>
              </a:rPr>
              <a:t>, цена сырой нефти</a:t>
            </a:r>
          </a:p>
          <a:p>
            <a:pPr lvl="1"/>
            <a:r>
              <a:rPr lang="ru-RU" sz="2000" smtClean="0">
                <a:solidFill>
                  <a:srgbClr val="005B5C"/>
                </a:solidFill>
                <a:sym typeface="Wingdings" pitchFamily="-1" charset="2"/>
              </a:rPr>
              <a:t>юридические термины: </a:t>
            </a:r>
            <a:r>
              <a:rPr lang="en-US" sz="2000" i="1" smtClean="0">
                <a:solidFill>
                  <a:schemeClr val="accent2"/>
                </a:solidFill>
                <a:sym typeface="Wingdings" pitchFamily="-1" charset="2"/>
              </a:rPr>
              <a:t>tax case, </a:t>
            </a:r>
            <a:r>
              <a:rPr lang="ru-RU" sz="2000" i="1" smtClean="0">
                <a:solidFill>
                  <a:schemeClr val="accent2"/>
                </a:solidFill>
                <a:sym typeface="Wingdings" pitchFamily="-1" charset="2"/>
              </a:rPr>
              <a:t>налоговое правонарушение</a:t>
            </a:r>
            <a:endParaRPr lang="ru-RU" sz="2000" smtClean="0">
              <a:solidFill>
                <a:schemeClr val="accent2"/>
              </a:solidFill>
              <a:sym typeface="Wingdings" pitchFamily="-1" charset="2"/>
            </a:endParaRPr>
          </a:p>
          <a:p>
            <a:pPr lvl="1"/>
            <a:r>
              <a:rPr lang="ru-RU" sz="2000" smtClean="0">
                <a:solidFill>
                  <a:srgbClr val="005B5C"/>
                </a:solidFill>
                <a:sym typeface="Wingdings" pitchFamily="-1" charset="2"/>
              </a:rPr>
              <a:t>названия компаний: </a:t>
            </a:r>
            <a:r>
              <a:rPr lang="en-US" sz="2000" i="1" smtClean="0">
                <a:solidFill>
                  <a:schemeClr val="accent2"/>
                </a:solidFill>
                <a:sym typeface="Wingdings" pitchFamily="-1" charset="2"/>
              </a:rPr>
              <a:t>Shell, </a:t>
            </a:r>
            <a:r>
              <a:rPr lang="ru-RU" sz="2000" i="1" smtClean="0">
                <a:solidFill>
                  <a:schemeClr val="accent2"/>
                </a:solidFill>
                <a:sym typeface="Wingdings" pitchFamily="-1" charset="2"/>
              </a:rPr>
              <a:t>Норникель, </a:t>
            </a:r>
            <a:r>
              <a:rPr lang="en-US" sz="2000" i="1" smtClean="0">
                <a:solidFill>
                  <a:schemeClr val="accent2"/>
                </a:solidFill>
              </a:rPr>
              <a:t>Saudi Aramco</a:t>
            </a:r>
            <a:endParaRPr lang="ru-RU" sz="2000" i="1" smtClean="0">
              <a:solidFill>
                <a:schemeClr val="accent2"/>
              </a:solidFill>
              <a:sym typeface="Wingdings" pitchFamily="-1" charset="2"/>
            </a:endParaRPr>
          </a:p>
          <a:p>
            <a:pPr lvl="1"/>
            <a:r>
              <a:rPr lang="ru-RU" sz="2000" smtClean="0">
                <a:solidFill>
                  <a:srgbClr val="005B5C"/>
                </a:solidFill>
                <a:sym typeface="Wingdings" pitchFamily="-1" charset="2"/>
              </a:rPr>
              <a:t>географические названия: </a:t>
            </a:r>
            <a:r>
              <a:rPr lang="ru-RU" sz="2000" i="1" smtClean="0">
                <a:solidFill>
                  <a:srgbClr val="C0504D"/>
                </a:solidFill>
                <a:sym typeface="Wingdings" pitchFamily="-1" charset="2"/>
              </a:rPr>
              <a:t>Нефтеюганск</a:t>
            </a:r>
            <a:r>
              <a:rPr lang="ru-RU" sz="2000" smtClean="0">
                <a:solidFill>
                  <a:srgbClr val="C0504D"/>
                </a:solidFill>
                <a:sym typeface="Wingdings" pitchFamily="-1" charset="2"/>
              </a:rPr>
              <a:t>,</a:t>
            </a:r>
            <a:r>
              <a:rPr lang="ru-RU" sz="2000" i="1" smtClean="0">
                <a:solidFill>
                  <a:srgbClr val="C0504D"/>
                </a:solidFill>
                <a:sym typeface="Wingdings" pitchFamily="-1" charset="2"/>
              </a:rPr>
              <a:t> Атабаска</a:t>
            </a:r>
            <a:endParaRPr lang="ru-RU" sz="2000" smtClean="0">
              <a:solidFill>
                <a:srgbClr val="C0504D"/>
              </a:solidFill>
              <a:sym typeface="Wingdings" pitchFamily="-1" charset="2"/>
            </a:endParaRPr>
          </a:p>
          <a:p>
            <a:pPr lvl="1"/>
            <a:r>
              <a:rPr lang="ru-RU" sz="2000" smtClean="0">
                <a:solidFill>
                  <a:srgbClr val="005B5C"/>
                </a:solidFill>
                <a:sym typeface="Wingdings" pitchFamily="-1" charset="2"/>
              </a:rPr>
              <a:t>единицы измерений: </a:t>
            </a:r>
            <a:r>
              <a:rPr lang="ru-RU" sz="2000" i="1" smtClean="0">
                <a:solidFill>
                  <a:srgbClr val="C0504D"/>
                </a:solidFill>
                <a:sym typeface="Wingdings" pitchFamily="-1" charset="2"/>
              </a:rPr>
              <a:t>баррель, киловатт</a:t>
            </a:r>
            <a:endParaRPr lang="ru-RU" sz="2000" smtClean="0">
              <a:solidFill>
                <a:srgbClr val="C0504D"/>
              </a:solidFill>
              <a:sym typeface="Wingdings" pitchFamily="-1" charset="2"/>
            </a:endParaRPr>
          </a:p>
          <a:p>
            <a:pPr lvl="1">
              <a:buFont typeface="Arial" charset="0"/>
              <a:buNone/>
            </a:pPr>
            <a:endParaRPr lang="ru-RU" sz="1800" smtClean="0">
              <a:sym typeface="Wingdings" pitchFamily="-1" charset="2"/>
            </a:endParaRPr>
          </a:p>
          <a:p>
            <a:r>
              <a:rPr lang="ru-RU" sz="2400" smtClean="0">
                <a:sym typeface="Wingdings" pitchFamily="-1" charset="2"/>
              </a:rPr>
              <a:t>и</a:t>
            </a:r>
            <a:r>
              <a:rPr lang="en-US" sz="2400" smtClean="0">
                <a:sym typeface="Wingdings" pitchFamily="-1" charset="2"/>
              </a:rPr>
              <a:t> </a:t>
            </a:r>
            <a:r>
              <a:rPr lang="ru-RU" sz="2400" smtClean="0">
                <a:sym typeface="Wingdings" pitchFamily="-1" charset="2"/>
              </a:rPr>
              <a:t>проявляется в документации компании, деловой </a:t>
            </a:r>
          </a:p>
          <a:p>
            <a:r>
              <a:rPr lang="ru-RU" sz="2400" smtClean="0">
                <a:sym typeface="Wingdings" pitchFamily="-1" charset="2"/>
              </a:rPr>
              <a:t>переписке ее сотрудников, на отраслевых интернет-ресурсах.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487363" y="6399213"/>
            <a:ext cx="8442325" cy="1587"/>
          </a:xfrm>
          <a:prstGeom prst="line">
            <a:avLst/>
          </a:prstGeom>
          <a:ln w="12700" cap="flat" cmpd="sng" algn="ctr">
            <a:solidFill>
              <a:srgbClr val="005B5C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725" name="Footer Placeholder 3"/>
          <p:cNvSpPr txBox="1">
            <a:spLocks/>
          </p:cNvSpPr>
          <p:nvPr/>
        </p:nvSpPr>
        <p:spPr bwMode="auto">
          <a:xfrm>
            <a:off x="387350" y="6446838"/>
            <a:ext cx="65500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5" rIns="91429" bIns="45715"/>
          <a:lstStyle/>
          <a:p>
            <a:r>
              <a:rPr lang="ru-RU" sz="1400">
                <a:solidFill>
                  <a:srgbClr val="005B5C"/>
                </a:solidFill>
                <a:latin typeface="Arial Unicode MS" pitchFamily="-1" charset="0"/>
                <a:cs typeface="Arial Unicode MS" pitchFamily="-1" charset="0"/>
              </a:rPr>
              <a:t>Отраслевые решения </a:t>
            </a:r>
            <a:r>
              <a:rPr lang="en-US" sz="1400">
                <a:solidFill>
                  <a:srgbClr val="005B5C"/>
                </a:solidFill>
                <a:latin typeface="Arial Unicode MS" pitchFamily="-1" charset="0"/>
                <a:cs typeface="Arial Unicode MS" pitchFamily="-1" charset="0"/>
              </a:rPr>
              <a:t>PROMT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005B5C"/>
                </a:solidFill>
              </a:rPr>
              <a:t>PROMT </a:t>
            </a:r>
            <a:r>
              <a:rPr lang="ru-RU" smtClean="0">
                <a:solidFill>
                  <a:srgbClr val="005B5C"/>
                </a:solidFill>
              </a:rPr>
              <a:t>– отраслевые решения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457200" y="1411288"/>
            <a:ext cx="8229600" cy="4705350"/>
          </a:xfrm>
        </p:spPr>
        <p:txBody>
          <a:bodyPr/>
          <a:lstStyle/>
          <a:p>
            <a:pPr marL="0" indent="0" defTabSz="914400"/>
            <a:r>
              <a:rPr lang="ru-RU" sz="2800" smtClean="0">
                <a:solidFill>
                  <a:srgbClr val="000000"/>
                </a:solidFill>
                <a:latin typeface="Arial Unicode MS" pitchFamily="-1" charset="0"/>
                <a:cs typeface="Arial Unicode MS" pitchFamily="-1" charset="0"/>
              </a:rPr>
              <a:t>Каждой отрасли – свой переводчик </a:t>
            </a:r>
            <a:r>
              <a:rPr lang="en-US" sz="2800" smtClean="0">
                <a:solidFill>
                  <a:srgbClr val="000000"/>
                </a:solidFill>
                <a:latin typeface="Arial Unicode MS" pitchFamily="-1" charset="0"/>
                <a:cs typeface="Arial Unicode MS" pitchFamily="-1" charset="0"/>
              </a:rPr>
              <a:t>PROMT</a:t>
            </a:r>
            <a:r>
              <a:rPr lang="ru-RU" sz="2800" smtClean="0">
                <a:solidFill>
                  <a:srgbClr val="000000"/>
                </a:solidFill>
                <a:latin typeface="Arial Unicode MS" pitchFamily="-1" charset="0"/>
                <a:cs typeface="Arial Unicode MS" pitchFamily="-1" charset="0"/>
              </a:rPr>
              <a:t>!</a:t>
            </a:r>
          </a:p>
          <a:p>
            <a:pPr marL="0" indent="0" defTabSz="914400"/>
            <a:endParaRPr lang="en-US" sz="2800" smtClean="0">
              <a:solidFill>
                <a:srgbClr val="000000"/>
              </a:solidFill>
              <a:latin typeface="Arial Unicode MS" pitchFamily="-1" charset="0"/>
              <a:cs typeface="Arial Unicode MS" pitchFamily="-1" charset="0"/>
            </a:endParaRPr>
          </a:p>
          <a:p>
            <a:pPr marL="0" indent="0" defTabSz="914400"/>
            <a:r>
              <a:rPr lang="ru-RU" sz="2400" smtClean="0"/>
              <a:t>PROMT® Нефть и газ</a:t>
            </a:r>
          </a:p>
          <a:p>
            <a:pPr marL="0" indent="0" defTabSz="914400"/>
            <a:r>
              <a:rPr lang="ru-RU" sz="2400" smtClean="0"/>
              <a:t>PROMT® Горнодобывающая</a:t>
            </a:r>
          </a:p>
          <a:p>
            <a:pPr marL="0" indent="0" defTabSz="914400"/>
            <a:r>
              <a:rPr lang="ru-RU" sz="2400" smtClean="0"/>
              <a:t>промышленность и металлургия</a:t>
            </a:r>
          </a:p>
          <a:p>
            <a:pPr marL="0" indent="0" defTabSz="914400"/>
            <a:r>
              <a:rPr lang="ru-RU" sz="2400" smtClean="0"/>
              <a:t>PROMT® Энергетика</a:t>
            </a:r>
          </a:p>
          <a:p>
            <a:pPr marL="0" indent="0" defTabSz="914400"/>
            <a:r>
              <a:rPr lang="ru-RU" sz="2400" smtClean="0"/>
              <a:t>PROMT® Банки и финансы</a:t>
            </a:r>
          </a:p>
          <a:p>
            <a:pPr marL="0" indent="0" defTabSz="914400"/>
            <a:r>
              <a:rPr lang="ru-RU" sz="2400" smtClean="0"/>
              <a:t>PROMT® IT</a:t>
            </a:r>
            <a:r>
              <a:rPr lang="en-US" sz="2400" smtClean="0"/>
              <a:t> </a:t>
            </a:r>
            <a:r>
              <a:rPr lang="ru-RU" sz="2400" smtClean="0"/>
              <a:t>и телекоммуникации</a:t>
            </a:r>
          </a:p>
          <a:p>
            <a:pPr marL="0" indent="0" defTabSz="914400"/>
            <a:r>
              <a:rPr lang="ru-RU" sz="2400" smtClean="0"/>
              <a:t>PROMT® Госсектор</a:t>
            </a:r>
            <a:endParaRPr lang="ru-RU" smtClean="0"/>
          </a:p>
        </p:txBody>
      </p:sp>
      <p:cxnSp>
        <p:nvCxnSpPr>
          <p:cNvPr id="6" name="Straight Connector 5"/>
          <p:cNvCxnSpPr/>
          <p:nvPr/>
        </p:nvCxnSpPr>
        <p:spPr>
          <a:xfrm>
            <a:off x="487363" y="6399213"/>
            <a:ext cx="8442325" cy="1587"/>
          </a:xfrm>
          <a:prstGeom prst="line">
            <a:avLst/>
          </a:prstGeom>
          <a:ln w="12700" cap="flat" cmpd="sng" algn="ctr">
            <a:solidFill>
              <a:srgbClr val="005B5C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749" name="Footer Placeholder 3"/>
          <p:cNvSpPr txBox="1">
            <a:spLocks/>
          </p:cNvSpPr>
          <p:nvPr/>
        </p:nvSpPr>
        <p:spPr bwMode="auto">
          <a:xfrm>
            <a:off x="387350" y="6446838"/>
            <a:ext cx="65500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5" rIns="91429" bIns="45715"/>
          <a:lstStyle/>
          <a:p>
            <a:r>
              <a:rPr lang="ru-RU" sz="1400">
                <a:solidFill>
                  <a:srgbClr val="005B5C"/>
                </a:solidFill>
                <a:latin typeface="Arial Unicode MS" pitchFamily="-1" charset="0"/>
                <a:cs typeface="Arial Unicode MS" pitchFamily="-1" charset="0"/>
              </a:rPr>
              <a:t>Отраслевые решения </a:t>
            </a:r>
            <a:r>
              <a:rPr lang="en-US" sz="1400">
                <a:solidFill>
                  <a:srgbClr val="005B5C"/>
                </a:solidFill>
                <a:latin typeface="Arial Unicode MS" pitchFamily="-1" charset="0"/>
                <a:cs typeface="Arial Unicode MS" pitchFamily="-1" charset="0"/>
              </a:rPr>
              <a:t>PROMT</a:t>
            </a:r>
          </a:p>
        </p:txBody>
      </p:sp>
      <p:pic>
        <p:nvPicPr>
          <p:cNvPr id="31750" name="Picture 7" descr="logo-04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0" y="2073275"/>
            <a:ext cx="3898900" cy="391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005B5C"/>
                </a:solidFill>
              </a:rPr>
              <a:t>Для кого они предназначены?</a:t>
            </a:r>
            <a:endParaRPr lang="en-US" smtClean="0">
              <a:solidFill>
                <a:srgbClr val="005B5C"/>
              </a:solidFill>
            </a:endParaRP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Arial" charset="0"/>
              <a:buChar char="•"/>
            </a:pPr>
            <a:r>
              <a:rPr lang="ru-RU" sz="2800" smtClean="0"/>
              <a:t>Инженеры и технические специалисты </a:t>
            </a:r>
            <a:r>
              <a:rPr lang="ru-RU" sz="2500" i="1" smtClean="0">
                <a:solidFill>
                  <a:schemeClr val="accent2"/>
                </a:solidFill>
              </a:rPr>
              <a:t>(техническая  и проектная документация)</a:t>
            </a:r>
          </a:p>
          <a:p>
            <a:pPr>
              <a:lnSpc>
                <a:spcPct val="80000"/>
              </a:lnSpc>
              <a:buFont typeface="Arial" charset="0"/>
              <a:buChar char="•"/>
            </a:pPr>
            <a:r>
              <a:rPr lang="ru-RU" sz="2800" smtClean="0"/>
              <a:t>Научные сотрудники</a:t>
            </a:r>
            <a:r>
              <a:rPr lang="ru-RU" sz="2500" smtClean="0"/>
              <a:t/>
            </a:r>
            <a:br>
              <a:rPr lang="ru-RU" sz="2500" smtClean="0"/>
            </a:br>
            <a:r>
              <a:rPr lang="ru-RU" sz="2500" i="1" smtClean="0">
                <a:solidFill>
                  <a:srgbClr val="C0504D"/>
                </a:solidFill>
              </a:rPr>
              <a:t>(статьи и обзоры, литература по специальности)</a:t>
            </a:r>
          </a:p>
          <a:p>
            <a:pPr>
              <a:lnSpc>
                <a:spcPct val="80000"/>
              </a:lnSpc>
              <a:buFont typeface="Arial" charset="0"/>
              <a:buChar char="•"/>
            </a:pPr>
            <a:r>
              <a:rPr lang="ru-RU" sz="2800" smtClean="0"/>
              <a:t>Юристы</a:t>
            </a:r>
            <a:r>
              <a:rPr lang="ru-RU" sz="2500" smtClean="0"/>
              <a:t/>
            </a:r>
            <a:br>
              <a:rPr lang="ru-RU" sz="2500" smtClean="0"/>
            </a:br>
            <a:r>
              <a:rPr lang="ru-RU" sz="2500" i="1" smtClean="0">
                <a:solidFill>
                  <a:srgbClr val="C0504D"/>
                </a:solidFill>
              </a:rPr>
              <a:t>(договоры, тендерная документация)</a:t>
            </a:r>
          </a:p>
          <a:p>
            <a:pPr>
              <a:lnSpc>
                <a:spcPct val="80000"/>
              </a:lnSpc>
              <a:buFont typeface="Arial" charset="0"/>
              <a:buChar char="•"/>
            </a:pPr>
            <a:r>
              <a:rPr lang="ru-RU" sz="2500" smtClean="0"/>
              <a:t>Сотрудники финансового отдела</a:t>
            </a:r>
            <a:br>
              <a:rPr lang="ru-RU" sz="2500" smtClean="0"/>
            </a:br>
            <a:r>
              <a:rPr lang="ru-RU" sz="2500" i="1" smtClean="0">
                <a:solidFill>
                  <a:srgbClr val="C0504D"/>
                </a:solidFill>
              </a:rPr>
              <a:t>(финансовая  отчетность)</a:t>
            </a:r>
          </a:p>
          <a:p>
            <a:pPr>
              <a:lnSpc>
                <a:spcPct val="80000"/>
              </a:lnSpc>
              <a:buFont typeface="Arial" charset="0"/>
              <a:buChar char="•"/>
            </a:pPr>
            <a:r>
              <a:rPr lang="ru-RU" sz="2800" smtClean="0"/>
              <a:t>Маркетологи и </a:t>
            </a:r>
            <a:r>
              <a:rPr lang="en-US" sz="2800" smtClean="0"/>
              <a:t>PR-</a:t>
            </a:r>
            <a:r>
              <a:rPr lang="ru-RU" sz="2800" smtClean="0"/>
              <a:t>менеджеры</a:t>
            </a:r>
            <a:br>
              <a:rPr lang="ru-RU" sz="2800" smtClean="0"/>
            </a:br>
            <a:r>
              <a:rPr lang="ru-RU" sz="2500" i="1" smtClean="0">
                <a:solidFill>
                  <a:srgbClr val="C0504D"/>
                </a:solidFill>
              </a:rPr>
              <a:t>(маркетинговые и отраслевые новости)</a:t>
            </a:r>
          </a:p>
          <a:p>
            <a:pPr>
              <a:lnSpc>
                <a:spcPct val="80000"/>
              </a:lnSpc>
              <a:buFont typeface="Arial" charset="0"/>
              <a:buChar char="•"/>
            </a:pPr>
            <a:r>
              <a:rPr lang="en-US" sz="2800" smtClean="0"/>
              <a:t>IT-</a:t>
            </a:r>
            <a:r>
              <a:rPr lang="ru-RU" sz="2800" smtClean="0"/>
              <a:t>специалисты</a:t>
            </a:r>
            <a:br>
              <a:rPr lang="ru-RU" sz="2800" smtClean="0"/>
            </a:br>
            <a:r>
              <a:rPr lang="ru-RU" sz="2500" i="1" smtClean="0">
                <a:solidFill>
                  <a:srgbClr val="C0504D"/>
                </a:solidFill>
              </a:rPr>
              <a:t>(документация по ПО, профессиональные блоги и форумы)</a:t>
            </a:r>
            <a:endParaRPr lang="en-US" sz="2500" smtClean="0">
              <a:solidFill>
                <a:srgbClr val="C0504D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87363" y="6399213"/>
            <a:ext cx="8442325" cy="1587"/>
          </a:xfrm>
          <a:prstGeom prst="line">
            <a:avLst/>
          </a:prstGeom>
          <a:ln w="12700" cap="flat" cmpd="sng" algn="ctr">
            <a:solidFill>
              <a:srgbClr val="005B5C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797" name="Footer Placeholder 3"/>
          <p:cNvSpPr txBox="1">
            <a:spLocks/>
          </p:cNvSpPr>
          <p:nvPr/>
        </p:nvSpPr>
        <p:spPr bwMode="auto">
          <a:xfrm>
            <a:off x="387350" y="6446838"/>
            <a:ext cx="65500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5" rIns="91429" bIns="45715"/>
          <a:lstStyle/>
          <a:p>
            <a:r>
              <a:rPr lang="ru-RU" sz="1400">
                <a:solidFill>
                  <a:srgbClr val="005B5C"/>
                </a:solidFill>
                <a:latin typeface="Arial Unicode MS" pitchFamily="-1" charset="0"/>
                <a:cs typeface="Arial Unicode MS" pitchFamily="-1" charset="0"/>
              </a:rPr>
              <a:t>Отраслевые решения </a:t>
            </a:r>
            <a:r>
              <a:rPr lang="en-US" sz="1400">
                <a:solidFill>
                  <a:srgbClr val="005B5C"/>
                </a:solidFill>
                <a:latin typeface="Arial Unicode MS" pitchFamily="-1" charset="0"/>
                <a:cs typeface="Arial Unicode MS" pitchFamily="-1" charset="0"/>
              </a:rPr>
              <a:t>PROMT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005B5C"/>
                </a:solidFill>
              </a:rPr>
              <a:t>Какие задачи решаются?</a:t>
            </a:r>
            <a:endParaRPr lang="en-US" smtClean="0">
              <a:solidFill>
                <a:srgbClr val="005B5C"/>
              </a:solidFill>
            </a:endParaRP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Arial" charset="0"/>
              <a:buChar char="•"/>
            </a:pPr>
            <a:r>
              <a:rPr lang="ru-RU" sz="2400" smtClean="0"/>
              <a:t>Ускорение деловой переписки.</a:t>
            </a:r>
            <a:r>
              <a:rPr lang="en-US" sz="2400" smtClean="0"/>
              <a:t> </a:t>
            </a:r>
            <a:endParaRPr lang="ru-RU" sz="2400" smtClean="0"/>
          </a:p>
          <a:p>
            <a:pPr>
              <a:lnSpc>
                <a:spcPct val="80000"/>
              </a:lnSpc>
              <a:buFont typeface="Arial" charset="0"/>
              <a:buChar char="•"/>
            </a:pPr>
            <a:r>
              <a:rPr lang="ru-RU" sz="2400" smtClean="0"/>
              <a:t>Быстрый просмотр новостей на сайтах конкурентов, партнеров, профессиональных и отраслевых организаций.</a:t>
            </a:r>
          </a:p>
          <a:p>
            <a:pPr>
              <a:lnSpc>
                <a:spcPct val="80000"/>
              </a:lnSpc>
              <a:buFont typeface="Arial" charset="0"/>
              <a:buChar char="•"/>
            </a:pPr>
            <a:r>
              <a:rPr lang="ru-RU" sz="2400" smtClean="0"/>
              <a:t>Участие в обсуждениях в профессиональных блогах и форумах.</a:t>
            </a:r>
          </a:p>
          <a:p>
            <a:pPr>
              <a:lnSpc>
                <a:spcPct val="80000"/>
              </a:lnSpc>
              <a:buFont typeface="Arial" charset="0"/>
              <a:buChar char="•"/>
            </a:pPr>
            <a:r>
              <a:rPr lang="ru-RU" sz="2400" smtClean="0"/>
              <a:t>Ознакомление с документами еще до того, как их перевод будет подготовлен профессиональными переводчиками.</a:t>
            </a:r>
          </a:p>
          <a:p>
            <a:pPr>
              <a:lnSpc>
                <a:spcPct val="80000"/>
              </a:lnSpc>
              <a:buFont typeface="Arial" charset="0"/>
              <a:buChar char="•"/>
            </a:pPr>
            <a:r>
              <a:rPr lang="ru-RU" sz="2400" smtClean="0"/>
              <a:t>Самостоятельная работа с документацией по импортному оборудованию, если к ней (еще) нет описания на родном языке и т. д.</a:t>
            </a:r>
          </a:p>
          <a:p>
            <a:pPr>
              <a:lnSpc>
                <a:spcPct val="80000"/>
              </a:lnSpc>
            </a:pPr>
            <a:endParaRPr lang="ru-RU" sz="2200" smtClean="0"/>
          </a:p>
          <a:p>
            <a:pPr algn="ctr">
              <a:lnSpc>
                <a:spcPct val="80000"/>
              </a:lnSpc>
              <a:buFont typeface="Arial Unicode MS" pitchFamily="-1" charset="0"/>
              <a:buNone/>
            </a:pPr>
            <a:r>
              <a:rPr lang="ru-RU" sz="2200" i="1" smtClean="0">
                <a:solidFill>
                  <a:schemeClr val="accent2"/>
                </a:solidFill>
              </a:rPr>
              <a:t>Доступ к информации эффективнее, </a:t>
            </a:r>
          </a:p>
          <a:p>
            <a:pPr algn="ctr">
              <a:lnSpc>
                <a:spcPct val="80000"/>
              </a:lnSpc>
              <a:buFont typeface="Arial Unicode MS" pitchFamily="-1" charset="0"/>
              <a:buNone/>
            </a:pPr>
            <a:r>
              <a:rPr lang="ru-RU" sz="2200" i="1" smtClean="0">
                <a:solidFill>
                  <a:schemeClr val="accent2"/>
                </a:solidFill>
              </a:rPr>
              <a:t>чем при работе только с электронным словарем!</a:t>
            </a:r>
            <a:endParaRPr lang="en-US" sz="2200" i="1" smtClean="0">
              <a:solidFill>
                <a:schemeClr val="accent2"/>
              </a:solidFill>
            </a:endParaRPr>
          </a:p>
          <a:p>
            <a:pPr>
              <a:lnSpc>
                <a:spcPct val="80000"/>
              </a:lnSpc>
            </a:pPr>
            <a:endParaRPr lang="en-US" sz="2200" smtClean="0"/>
          </a:p>
        </p:txBody>
      </p:sp>
      <p:cxnSp>
        <p:nvCxnSpPr>
          <p:cNvPr id="5" name="Straight Connector 4"/>
          <p:cNvCxnSpPr/>
          <p:nvPr/>
        </p:nvCxnSpPr>
        <p:spPr>
          <a:xfrm>
            <a:off x="487363" y="6399213"/>
            <a:ext cx="8442325" cy="1587"/>
          </a:xfrm>
          <a:prstGeom prst="line">
            <a:avLst/>
          </a:prstGeom>
          <a:ln w="12700" cap="flat" cmpd="sng" algn="ctr">
            <a:solidFill>
              <a:srgbClr val="005B5C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821" name="Footer Placeholder 3"/>
          <p:cNvSpPr txBox="1">
            <a:spLocks/>
          </p:cNvSpPr>
          <p:nvPr/>
        </p:nvSpPr>
        <p:spPr bwMode="auto">
          <a:xfrm>
            <a:off x="387350" y="6446838"/>
            <a:ext cx="65500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5" rIns="91429" bIns="45715"/>
          <a:lstStyle/>
          <a:p>
            <a:r>
              <a:rPr lang="ru-RU" sz="1400">
                <a:solidFill>
                  <a:srgbClr val="005B5C"/>
                </a:solidFill>
                <a:latin typeface="Arial Unicode MS" pitchFamily="-1" charset="0"/>
                <a:cs typeface="Arial Unicode MS" pitchFamily="-1" charset="0"/>
              </a:rPr>
              <a:t>Отраслевые решения </a:t>
            </a:r>
            <a:r>
              <a:rPr lang="en-US" sz="1400">
                <a:solidFill>
                  <a:srgbClr val="005B5C"/>
                </a:solidFill>
                <a:latin typeface="Arial Unicode MS" pitchFamily="-1" charset="0"/>
                <a:cs typeface="Arial Unicode MS" pitchFamily="-1" charset="0"/>
              </a:rPr>
              <a:t>PROMT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005B5C"/>
                </a:solidFill>
              </a:rPr>
              <a:t>Преимущества</a:t>
            </a:r>
            <a:endParaRPr lang="en-US" smtClean="0">
              <a:solidFill>
                <a:srgbClr val="005B5C"/>
              </a:solidFill>
            </a:endParaRP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457200" y="1695450"/>
            <a:ext cx="8229600" cy="4705350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ru-RU" sz="2400" smtClean="0"/>
              <a:t>Высокое качество перевода любых отраслевых документов и сайтов.</a:t>
            </a:r>
          </a:p>
          <a:p>
            <a:pPr>
              <a:buFont typeface="Arial" charset="0"/>
              <a:buChar char="•"/>
            </a:pPr>
            <a:r>
              <a:rPr lang="ru-RU" sz="2400" smtClean="0"/>
              <a:t>Легкий доступ через веб-интерфейс без установки на каждый компьютер. </a:t>
            </a:r>
          </a:p>
          <a:p>
            <a:pPr>
              <a:buFont typeface="Arial" charset="0"/>
              <a:buChar char="•"/>
            </a:pPr>
            <a:r>
              <a:rPr lang="ru-RU" sz="2400" smtClean="0"/>
              <a:t>Доступ с мобильный устройств на </a:t>
            </a:r>
            <a:r>
              <a:rPr lang="en-US" sz="2400" smtClean="0"/>
              <a:t>iOS (iPad, iPhone)</a:t>
            </a:r>
            <a:r>
              <a:rPr lang="ru-RU" sz="2400" smtClean="0"/>
              <a:t>.</a:t>
            </a:r>
          </a:p>
          <a:p>
            <a:pPr>
              <a:buFont typeface="Arial" charset="0"/>
              <a:buChar char="•"/>
            </a:pPr>
            <a:r>
              <a:rPr lang="ru-RU" sz="2400" smtClean="0"/>
              <a:t>Защита от утечки информации в интернет и в третьи руки.</a:t>
            </a:r>
          </a:p>
          <a:p>
            <a:pPr>
              <a:buFont typeface="Arial" charset="0"/>
              <a:buChar char="•"/>
            </a:pPr>
            <a:r>
              <a:rPr lang="ru-RU" sz="2400" smtClean="0"/>
              <a:t>Экономия времени и средств за счет самостоятельной работы сотрудников с иноязычной информацией и своевременного принятия решений.</a:t>
            </a:r>
          </a:p>
          <a:p>
            <a:endParaRPr lang="ru-RU" smtClean="0"/>
          </a:p>
        </p:txBody>
      </p:sp>
      <p:cxnSp>
        <p:nvCxnSpPr>
          <p:cNvPr id="5" name="Straight Connector 4"/>
          <p:cNvCxnSpPr/>
          <p:nvPr/>
        </p:nvCxnSpPr>
        <p:spPr>
          <a:xfrm>
            <a:off x="487363" y="6399213"/>
            <a:ext cx="8442325" cy="1587"/>
          </a:xfrm>
          <a:prstGeom prst="line">
            <a:avLst/>
          </a:prstGeom>
          <a:ln w="12700" cap="flat" cmpd="sng" algn="ctr">
            <a:solidFill>
              <a:srgbClr val="005B5C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845" name="Footer Placeholder 3"/>
          <p:cNvSpPr txBox="1">
            <a:spLocks/>
          </p:cNvSpPr>
          <p:nvPr/>
        </p:nvSpPr>
        <p:spPr bwMode="auto">
          <a:xfrm>
            <a:off x="387350" y="6446838"/>
            <a:ext cx="65500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5" rIns="91429" bIns="45715"/>
          <a:lstStyle/>
          <a:p>
            <a:r>
              <a:rPr lang="ru-RU" sz="1400">
                <a:solidFill>
                  <a:srgbClr val="005B5C"/>
                </a:solidFill>
                <a:latin typeface="Arial Unicode MS" pitchFamily="-1" charset="0"/>
                <a:cs typeface="Arial Unicode MS" pitchFamily="-1" charset="0"/>
              </a:rPr>
              <a:t>Отраслевые решения </a:t>
            </a:r>
            <a:r>
              <a:rPr lang="en-US" sz="1400">
                <a:solidFill>
                  <a:srgbClr val="005B5C"/>
                </a:solidFill>
                <a:latin typeface="Arial Unicode MS" pitchFamily="-1" charset="0"/>
                <a:cs typeface="Arial Unicode MS" pitchFamily="-1" charset="0"/>
              </a:rPr>
              <a:t>PROMT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Box 1"/>
          <p:cNvSpPr txBox="1">
            <a:spLocks noChangeArrowheads="1"/>
          </p:cNvSpPr>
          <p:nvPr/>
        </p:nvSpPr>
        <p:spPr bwMode="auto">
          <a:xfrm>
            <a:off x="401638" y="2492375"/>
            <a:ext cx="8145462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7" tIns="45709" rIns="91417" bIns="45709">
            <a:spAutoFit/>
          </a:bodyPr>
          <a:lstStyle/>
          <a:p>
            <a:pPr algn="ctr"/>
            <a:r>
              <a:rPr lang="ru-RU" sz="4800" b="1">
                <a:solidFill>
                  <a:srgbClr val="007868"/>
                </a:solidFill>
                <a:latin typeface="Calibri" pitchFamily="-1" charset="0"/>
              </a:rPr>
              <a:t>Решения для среднего и малого бизнеса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005B5C"/>
                </a:solidFill>
              </a:rPr>
              <a:t>Сетевое решение для </a:t>
            </a:r>
            <a:r>
              <a:rPr lang="en-US" smtClean="0">
                <a:solidFill>
                  <a:srgbClr val="005B5C"/>
                </a:solidFill>
              </a:rPr>
              <a:t>SMB</a:t>
            </a:r>
            <a:endParaRPr lang="ru-RU" smtClean="0">
              <a:solidFill>
                <a:srgbClr val="005B5C"/>
              </a:solidFill>
            </a:endParaRPr>
          </a:p>
        </p:txBody>
      </p:sp>
      <p:pic>
        <p:nvPicPr>
          <p:cNvPr id="38915" name="Content Placeholder 4" descr="SMB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126038" y="1562100"/>
            <a:ext cx="3335337" cy="4705350"/>
          </a:xfrm>
        </p:spPr>
      </p:pic>
      <p:sp>
        <p:nvSpPr>
          <p:cNvPr id="38916" name="Rectangle 5"/>
          <p:cNvSpPr>
            <a:spLocks noChangeArrowheads="1"/>
          </p:cNvSpPr>
          <p:nvPr/>
        </p:nvSpPr>
        <p:spPr bwMode="auto">
          <a:xfrm>
            <a:off x="457200" y="1985963"/>
            <a:ext cx="4572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latin typeface="Calibri" pitchFamily="-1" charset="0"/>
              </a:rPr>
              <a:t>PROMT SMB</a:t>
            </a:r>
            <a:r>
              <a:rPr lang="ru-RU" sz="2000" b="1">
                <a:latin typeface="Calibri" pitchFamily="-1" charset="0"/>
              </a:rPr>
              <a:t> </a:t>
            </a:r>
            <a:r>
              <a:rPr lang="ru-RU" sz="2000">
                <a:latin typeface="Calibri" pitchFamily="-1" charset="0"/>
              </a:rPr>
              <a:t>– решение для перевода текстов в корпоративной сети небольшой компании или филиале крупной компании.</a:t>
            </a:r>
          </a:p>
        </p:txBody>
      </p:sp>
      <p:sp>
        <p:nvSpPr>
          <p:cNvPr id="38917" name="Rectangle 6"/>
          <p:cNvSpPr>
            <a:spLocks noChangeArrowheads="1"/>
          </p:cNvSpPr>
          <p:nvPr/>
        </p:nvSpPr>
        <p:spPr bwMode="auto">
          <a:xfrm>
            <a:off x="457200" y="3617913"/>
            <a:ext cx="4572000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Calibri" pitchFamily="-1" charset="0"/>
              </a:rPr>
              <a:t>Особенности решения </a:t>
            </a:r>
            <a:r>
              <a:rPr lang="ru-RU" sz="2000">
                <a:latin typeface="Calibri" pitchFamily="-1" charset="0"/>
              </a:rPr>
              <a:t>– доступ переводу через веб-интерфейс и небольшое число зарегистрированных пользователей: до 10 человек (до 5 человек могут пользоваться решением одновременно).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487363" y="6399213"/>
            <a:ext cx="8442325" cy="1587"/>
          </a:xfrm>
          <a:prstGeom prst="line">
            <a:avLst/>
          </a:prstGeom>
          <a:ln w="12700" cap="flat" cmpd="sng" algn="ctr">
            <a:solidFill>
              <a:srgbClr val="005B5C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919" name="Footer Placeholder 3"/>
          <p:cNvSpPr txBox="1">
            <a:spLocks/>
          </p:cNvSpPr>
          <p:nvPr/>
        </p:nvSpPr>
        <p:spPr bwMode="auto">
          <a:xfrm>
            <a:off x="387350" y="6446838"/>
            <a:ext cx="65500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5" rIns="91429" bIns="45715"/>
          <a:lstStyle/>
          <a:p>
            <a:r>
              <a:rPr lang="ru-RU" sz="1400">
                <a:solidFill>
                  <a:srgbClr val="005B5C"/>
                </a:solidFill>
                <a:latin typeface="Arial Unicode MS" pitchFamily="-1" charset="0"/>
                <a:cs typeface="Arial Unicode MS" pitchFamily="-1" charset="0"/>
              </a:rPr>
              <a:t>Решения для среднего и малого бизнеса</a:t>
            </a:r>
            <a:endParaRPr lang="en-US" sz="1400">
              <a:solidFill>
                <a:srgbClr val="005B5C"/>
              </a:solidFill>
              <a:latin typeface="Arial Unicode MS" pitchFamily="-1" charset="0"/>
              <a:cs typeface="Arial Unicode MS" pitchFamily="-1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005B5C"/>
                </a:solidFill>
              </a:rPr>
              <a:t>Использование внутри компаний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457200" y="1562100"/>
            <a:ext cx="5594350" cy="4705350"/>
          </a:xfrm>
        </p:spPr>
        <p:txBody>
          <a:bodyPr/>
          <a:lstStyle/>
          <a:p>
            <a:r>
              <a:rPr lang="ru-RU" sz="2200" b="1" smtClean="0"/>
              <a:t>Преимущества этого решения:</a:t>
            </a:r>
            <a:endParaRPr lang="ru-RU" sz="2200" smtClean="0"/>
          </a:p>
          <a:p>
            <a:pPr>
              <a:buFont typeface="Arial" charset="0"/>
              <a:buChar char="•"/>
            </a:pPr>
            <a:r>
              <a:rPr lang="ru-RU" sz="2200" smtClean="0"/>
              <a:t>быстрое развертывание,</a:t>
            </a:r>
          </a:p>
          <a:p>
            <a:pPr>
              <a:buFont typeface="Arial" charset="0"/>
              <a:buChar char="•"/>
            </a:pPr>
            <a:r>
              <a:rPr lang="ru-RU" sz="2200" smtClean="0"/>
              <a:t>доступ из любого браузера,</a:t>
            </a:r>
          </a:p>
          <a:p>
            <a:pPr>
              <a:buFont typeface="Arial" charset="0"/>
              <a:buChar char="•"/>
            </a:pPr>
            <a:r>
              <a:rPr lang="ru-RU" sz="2200" smtClean="0"/>
              <a:t>возможность удаленной работы,</a:t>
            </a:r>
          </a:p>
          <a:p>
            <a:pPr>
              <a:buFont typeface="Arial" charset="0"/>
              <a:buChar char="•"/>
            </a:pPr>
            <a:r>
              <a:rPr lang="ru-RU" sz="2200" smtClean="0"/>
              <a:t>легкий и удобный интерфейс.</a:t>
            </a:r>
          </a:p>
          <a:p>
            <a:r>
              <a:rPr lang="ru-RU" sz="2200" b="1" smtClean="0"/>
              <a:t>Решение позволяет быстро и качественно переводить:</a:t>
            </a:r>
            <a:endParaRPr lang="ru-RU" sz="2200" smtClean="0"/>
          </a:p>
          <a:p>
            <a:pPr>
              <a:buFont typeface="Arial" charset="0"/>
              <a:buChar char="•"/>
            </a:pPr>
            <a:r>
              <a:rPr lang="ru-RU" sz="2200" smtClean="0"/>
              <a:t>входящую и исходящую корреспонденцию;</a:t>
            </a:r>
          </a:p>
          <a:p>
            <a:pPr>
              <a:buFont typeface="Arial" charset="0"/>
              <a:buChar char="•"/>
            </a:pPr>
            <a:r>
              <a:rPr lang="ru-RU" sz="2200" smtClean="0"/>
              <a:t>документы внутри корпоративной сети;</a:t>
            </a:r>
          </a:p>
          <a:p>
            <a:pPr>
              <a:buFont typeface="Arial" charset="0"/>
              <a:buChar char="•"/>
            </a:pPr>
            <a:r>
              <a:rPr lang="ru-RU" sz="2200" smtClean="0"/>
              <a:t>информацию на интернет-сайтах.</a:t>
            </a:r>
          </a:p>
          <a:p>
            <a:endParaRPr lang="ru-RU" smtClean="0"/>
          </a:p>
        </p:txBody>
      </p:sp>
      <p:pic>
        <p:nvPicPr>
          <p:cNvPr id="4096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51550" y="1781175"/>
            <a:ext cx="280035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>
          <a:xfrm>
            <a:off x="487363" y="6399213"/>
            <a:ext cx="8442325" cy="1587"/>
          </a:xfrm>
          <a:prstGeom prst="line">
            <a:avLst/>
          </a:prstGeom>
          <a:ln w="12700" cap="flat" cmpd="sng" algn="ctr">
            <a:solidFill>
              <a:srgbClr val="005B5C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966" name="Footer Placeholder 3"/>
          <p:cNvSpPr txBox="1">
            <a:spLocks/>
          </p:cNvSpPr>
          <p:nvPr/>
        </p:nvSpPr>
        <p:spPr bwMode="auto">
          <a:xfrm>
            <a:off x="387350" y="6446838"/>
            <a:ext cx="65500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5" rIns="91429" bIns="45715"/>
          <a:lstStyle/>
          <a:p>
            <a:r>
              <a:rPr lang="ru-RU" sz="1400">
                <a:solidFill>
                  <a:srgbClr val="005B5C"/>
                </a:solidFill>
                <a:latin typeface="Arial Unicode MS" pitchFamily="-1" charset="0"/>
                <a:cs typeface="Arial Unicode MS" pitchFamily="-1" charset="0"/>
              </a:rPr>
              <a:t>Решения для среднего и малого бизнеса</a:t>
            </a:r>
            <a:endParaRPr lang="en-US" sz="1400">
              <a:solidFill>
                <a:srgbClr val="005B5C"/>
              </a:solidFill>
              <a:latin typeface="Arial Unicode MS" pitchFamily="-1" charset="0"/>
              <a:cs typeface="Arial Unicode MS" pitchFamily="-1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005B5C"/>
                </a:solidFill>
              </a:rPr>
              <a:t>Десктопное решение для </a:t>
            </a:r>
            <a:r>
              <a:rPr lang="en-US" smtClean="0">
                <a:solidFill>
                  <a:srgbClr val="005B5C"/>
                </a:solidFill>
              </a:rPr>
              <a:t>SMB</a:t>
            </a:r>
            <a:endParaRPr lang="ru-RU" smtClean="0">
              <a:solidFill>
                <a:srgbClr val="005B5C"/>
              </a:solidFill>
            </a:endParaRPr>
          </a:p>
        </p:txBody>
      </p:sp>
      <p:sp>
        <p:nvSpPr>
          <p:cNvPr id="43011" name="Rectangle 5"/>
          <p:cNvSpPr>
            <a:spLocks noChangeArrowheads="1"/>
          </p:cNvSpPr>
          <p:nvPr/>
        </p:nvSpPr>
        <p:spPr bwMode="auto">
          <a:xfrm>
            <a:off x="457200" y="1792288"/>
            <a:ext cx="4572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latin typeface="Calibri" pitchFamily="-1" charset="0"/>
              </a:rPr>
              <a:t>PROMT Professional  9.5</a:t>
            </a:r>
            <a:r>
              <a:rPr lang="ru-RU" sz="2000" b="1">
                <a:latin typeface="Calibri" pitchFamily="-1" charset="0"/>
              </a:rPr>
              <a:t> </a:t>
            </a:r>
            <a:r>
              <a:rPr lang="ru-RU" sz="2000">
                <a:latin typeface="Calibri" pitchFamily="-1" charset="0"/>
              </a:rPr>
              <a:t>– десктопное решение по переводу текстов для малого и среднего бизнеса.</a:t>
            </a:r>
          </a:p>
        </p:txBody>
      </p:sp>
      <p:sp>
        <p:nvSpPr>
          <p:cNvPr id="43012" name="Rectangle 6"/>
          <p:cNvSpPr>
            <a:spLocks noChangeArrowheads="1"/>
          </p:cNvSpPr>
          <p:nvPr/>
        </p:nvSpPr>
        <p:spPr bwMode="auto">
          <a:xfrm>
            <a:off x="457200" y="3429000"/>
            <a:ext cx="4572000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Calibri" pitchFamily="-1" charset="0"/>
              </a:rPr>
              <a:t>Бизнес-решение  для эффективной работы с любыми документами, сообщениями электронной почты и интернет-сайтами на 6 европейских языках.  Устанавливается  на  локальный  компьютер или ноутбук и работает офлайн.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487363" y="6399213"/>
            <a:ext cx="8442325" cy="1587"/>
          </a:xfrm>
          <a:prstGeom prst="line">
            <a:avLst/>
          </a:prstGeom>
          <a:ln w="12700" cap="flat" cmpd="sng" algn="ctr">
            <a:solidFill>
              <a:srgbClr val="005B5C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014" name="Footer Placeholder 3"/>
          <p:cNvSpPr txBox="1">
            <a:spLocks/>
          </p:cNvSpPr>
          <p:nvPr/>
        </p:nvSpPr>
        <p:spPr bwMode="auto">
          <a:xfrm>
            <a:off x="387350" y="6446838"/>
            <a:ext cx="65500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5" rIns="91429" bIns="45715"/>
          <a:lstStyle/>
          <a:p>
            <a:r>
              <a:rPr lang="ru-RU" sz="1400">
                <a:solidFill>
                  <a:srgbClr val="005B5C"/>
                </a:solidFill>
                <a:latin typeface="Arial Unicode MS" pitchFamily="-1" charset="0"/>
                <a:cs typeface="Arial Unicode MS" pitchFamily="-1" charset="0"/>
              </a:rPr>
              <a:t>Решения для среднего и малого бизнеса</a:t>
            </a:r>
            <a:endParaRPr lang="en-US" sz="1400">
              <a:solidFill>
                <a:srgbClr val="005B5C"/>
              </a:solidFill>
              <a:latin typeface="Arial Unicode MS" pitchFamily="-1" charset="0"/>
              <a:cs typeface="Arial Unicode MS" pitchFamily="-1" charset="0"/>
            </a:endParaRPr>
          </a:p>
        </p:txBody>
      </p:sp>
      <p:pic>
        <p:nvPicPr>
          <p:cNvPr id="43015" name="Picture 8" descr="prof 9 5 gigant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67350" y="1711325"/>
            <a:ext cx="3057525" cy="431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005B5C"/>
                </a:solidFill>
              </a:rPr>
              <a:t>Преимущества</a:t>
            </a:r>
            <a:endParaRPr lang="en-US" smtClean="0">
              <a:solidFill>
                <a:srgbClr val="005B5C"/>
              </a:solidFill>
            </a:endParaRP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</a:pPr>
            <a:r>
              <a:rPr lang="ru-RU" sz="2800" smtClean="0"/>
              <a:t>Полноценная работа без интернета.</a:t>
            </a:r>
          </a:p>
          <a:p>
            <a:pPr>
              <a:buFont typeface="Arial" charset="0"/>
              <a:buChar char="•"/>
            </a:pPr>
            <a:r>
              <a:rPr lang="ru-RU" sz="2800" smtClean="0"/>
              <a:t>Перевод доступен как в приложениях </a:t>
            </a:r>
            <a:r>
              <a:rPr lang="en-US" sz="2800" smtClean="0"/>
              <a:t>PROMT, </a:t>
            </a:r>
            <a:r>
              <a:rPr lang="ru-RU" sz="2800" smtClean="0"/>
              <a:t>так и в меню основных офисных приложений. </a:t>
            </a:r>
          </a:p>
          <a:p>
            <a:pPr>
              <a:buFont typeface="Arial" charset="0"/>
              <a:buChar char="•"/>
            </a:pPr>
            <a:r>
              <a:rPr lang="ru-RU" sz="2800" smtClean="0"/>
              <a:t>Быстрый и удобный перевод в браузерах:</a:t>
            </a:r>
          </a:p>
          <a:p>
            <a:pPr lvl="1"/>
            <a:r>
              <a:rPr lang="ru-RU" sz="2400" smtClean="0">
                <a:solidFill>
                  <a:srgbClr val="005B5C"/>
                </a:solidFill>
              </a:rPr>
              <a:t>Перевод всей страницы с сохранением ссылок,</a:t>
            </a:r>
          </a:p>
          <a:p>
            <a:pPr lvl="1"/>
            <a:r>
              <a:rPr lang="ru-RU" sz="2400" smtClean="0">
                <a:solidFill>
                  <a:srgbClr val="005B5C"/>
                </a:solidFill>
              </a:rPr>
              <a:t>Перевод выделенного фрагмента или слова.</a:t>
            </a:r>
          </a:p>
          <a:p>
            <a:pPr>
              <a:buFont typeface="Arial" charset="0"/>
              <a:buChar char="•"/>
            </a:pPr>
            <a:r>
              <a:rPr lang="ru-RU" sz="2800" smtClean="0"/>
              <a:t>Широкие возможности настройки (словари, базы </a:t>
            </a:r>
            <a:r>
              <a:rPr lang="en-US" sz="2800" smtClean="0"/>
              <a:t>Translation Memory)</a:t>
            </a:r>
            <a:r>
              <a:rPr lang="ru-RU" sz="2800" smtClean="0"/>
              <a:t>.</a:t>
            </a:r>
          </a:p>
          <a:p>
            <a:pPr>
              <a:buFont typeface="Arial" charset="0"/>
              <a:buChar char="•"/>
            </a:pPr>
            <a:r>
              <a:rPr lang="ru-RU" sz="2800" smtClean="0"/>
              <a:t>Произношение текста.</a:t>
            </a:r>
          </a:p>
          <a:p>
            <a:pPr lvl="1">
              <a:buFont typeface="Arial" charset="0"/>
              <a:buNone/>
            </a:pPr>
            <a:endParaRPr lang="en-US" smtClean="0"/>
          </a:p>
        </p:txBody>
      </p:sp>
      <p:cxnSp>
        <p:nvCxnSpPr>
          <p:cNvPr id="4" name="Straight Connector 3"/>
          <p:cNvCxnSpPr/>
          <p:nvPr/>
        </p:nvCxnSpPr>
        <p:spPr>
          <a:xfrm>
            <a:off x="487363" y="6399213"/>
            <a:ext cx="8442325" cy="1587"/>
          </a:xfrm>
          <a:prstGeom prst="line">
            <a:avLst/>
          </a:prstGeom>
          <a:ln w="12700" cap="flat" cmpd="sng" algn="ctr">
            <a:solidFill>
              <a:srgbClr val="005B5C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061" name="Footer Placeholder 3"/>
          <p:cNvSpPr txBox="1">
            <a:spLocks/>
          </p:cNvSpPr>
          <p:nvPr/>
        </p:nvSpPr>
        <p:spPr bwMode="auto">
          <a:xfrm>
            <a:off x="387350" y="6446838"/>
            <a:ext cx="65500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5" rIns="91429" bIns="45715"/>
          <a:lstStyle/>
          <a:p>
            <a:r>
              <a:rPr lang="ru-RU" sz="1400">
                <a:solidFill>
                  <a:srgbClr val="005B5C"/>
                </a:solidFill>
                <a:latin typeface="Arial Unicode MS" pitchFamily="-1" charset="0"/>
                <a:cs typeface="Arial Unicode MS" pitchFamily="-1" charset="0"/>
              </a:rPr>
              <a:t>Решения для среднего и малого бизнеса</a:t>
            </a:r>
            <a:endParaRPr lang="en-US" sz="1400">
              <a:solidFill>
                <a:srgbClr val="005B5C"/>
              </a:solidFill>
              <a:latin typeface="Arial Unicode MS" pitchFamily="-1" charset="0"/>
              <a:cs typeface="Arial Unicode MS" pitchFamily="-1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57200" y="1033463"/>
            <a:ext cx="8229600" cy="768350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005B5C"/>
                </a:solidFill>
              </a:rPr>
              <a:t>ПЛАН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457200" y="2152650"/>
            <a:ext cx="8229600" cy="4705350"/>
          </a:xfrm>
        </p:spPr>
        <p:txBody>
          <a:bodyPr/>
          <a:lstStyle/>
          <a:p>
            <a:pPr marL="571500" indent="-571500" eaLnBrk="1" hangingPunct="1">
              <a:buFont typeface="Calibri" pitchFamily="-1" charset="0"/>
              <a:buAutoNum type="romanUcPeriod"/>
            </a:pPr>
            <a:r>
              <a:rPr lang="ru-RU" smtClean="0">
                <a:cs typeface="Arial Unicode MS" pitchFamily="-1" charset="0"/>
              </a:rPr>
              <a:t>Потребность в продуктах для машинного перевода.</a:t>
            </a:r>
          </a:p>
          <a:p>
            <a:pPr marL="571500" indent="-571500" eaLnBrk="1" hangingPunct="1">
              <a:buFont typeface="Calibri" pitchFamily="-1" charset="0"/>
              <a:buAutoNum type="romanUcPeriod"/>
            </a:pPr>
            <a:r>
              <a:rPr lang="ru-RU" smtClean="0">
                <a:cs typeface="Arial Unicode MS" pitchFamily="-1" charset="0"/>
              </a:rPr>
              <a:t>Отраслевые решения </a:t>
            </a:r>
            <a:r>
              <a:rPr lang="en-US" smtClean="0">
                <a:cs typeface="Arial Unicode MS" pitchFamily="-1" charset="0"/>
              </a:rPr>
              <a:t>PROMT</a:t>
            </a:r>
            <a:r>
              <a:rPr lang="ru-RU" smtClean="0">
                <a:cs typeface="Arial Unicode MS" pitchFamily="-1" charset="0"/>
              </a:rPr>
              <a:t>.</a:t>
            </a:r>
          </a:p>
          <a:p>
            <a:pPr marL="571500" indent="-571500" eaLnBrk="1" hangingPunct="1">
              <a:buFont typeface="Calibri" pitchFamily="-1" charset="0"/>
              <a:buAutoNum type="romanUcPeriod"/>
            </a:pPr>
            <a:r>
              <a:rPr lang="ru-RU" smtClean="0">
                <a:cs typeface="Arial Unicode MS" pitchFamily="-1" charset="0"/>
              </a:rPr>
              <a:t>Решения для среднего и малого бизнеса.</a:t>
            </a:r>
          </a:p>
          <a:p>
            <a:pPr marL="571500" indent="-571500" eaLnBrk="1" hangingPunct="1">
              <a:buFont typeface="Calibri" pitchFamily="-1" charset="0"/>
              <a:buAutoNum type="romanUcPeriod"/>
            </a:pPr>
            <a:r>
              <a:rPr lang="ru-RU" smtClean="0">
                <a:cs typeface="Arial Unicode MS" pitchFamily="-1" charset="0"/>
              </a:rPr>
              <a:t>Маркетинг в поддержку корпоративных продаж.</a:t>
            </a:r>
          </a:p>
        </p:txBody>
      </p:sp>
      <p:sp>
        <p:nvSpPr>
          <p:cNvPr id="16388" name="TextBox 3"/>
          <p:cNvSpPr txBox="1">
            <a:spLocks noChangeArrowheads="1"/>
          </p:cNvSpPr>
          <p:nvPr/>
        </p:nvSpPr>
        <p:spPr bwMode="auto">
          <a:xfrm>
            <a:off x="6446838" y="41275"/>
            <a:ext cx="2438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ru-RU">
                <a:solidFill>
                  <a:schemeClr val="bg1"/>
                </a:solidFill>
                <a:latin typeface="Calibri" pitchFamily="-1" charset="0"/>
              </a:rPr>
              <a:t>Название презентации</a:t>
            </a:r>
            <a:endParaRPr lang="en-US">
              <a:solidFill>
                <a:schemeClr val="bg1"/>
              </a:solidFill>
              <a:latin typeface="Calibri" pitchFamily="-1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005B5C"/>
                </a:solidFill>
              </a:rPr>
              <a:t>Дополнительные словари</a:t>
            </a:r>
            <a:endParaRPr lang="en-US" smtClean="0">
              <a:solidFill>
                <a:srgbClr val="005B5C"/>
              </a:solidFill>
            </a:endParaRP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sz="2500" smtClean="0"/>
              <a:t>Для настройки перевода на специфику компании </a:t>
            </a:r>
          </a:p>
          <a:p>
            <a:pPr>
              <a:lnSpc>
                <a:spcPct val="80000"/>
              </a:lnSpc>
            </a:pPr>
            <a:r>
              <a:rPr lang="ru-RU" sz="2500" smtClean="0"/>
              <a:t>предоставляются  специализированные Коллекции </a:t>
            </a:r>
          </a:p>
          <a:p>
            <a:pPr>
              <a:lnSpc>
                <a:spcPct val="80000"/>
              </a:lnSpc>
            </a:pPr>
            <a:r>
              <a:rPr lang="ru-RU" sz="2500" smtClean="0"/>
              <a:t>словарей </a:t>
            </a:r>
            <a:r>
              <a:rPr lang="en-US" sz="2500" smtClean="0"/>
              <a:t>PROMT:</a:t>
            </a:r>
            <a:endParaRPr lang="ru-RU" sz="2500" smtClean="0"/>
          </a:p>
          <a:p>
            <a:pPr>
              <a:lnSpc>
                <a:spcPct val="80000"/>
              </a:lnSpc>
            </a:pPr>
            <a:endParaRPr lang="en-US" sz="2500" smtClean="0"/>
          </a:p>
          <a:p>
            <a:pPr>
              <a:lnSpc>
                <a:spcPct val="80000"/>
              </a:lnSpc>
              <a:buFont typeface="Arial" charset="0"/>
              <a:buChar char="•"/>
            </a:pPr>
            <a:r>
              <a:rPr lang="ru-RU" sz="2500" smtClean="0"/>
              <a:t>Бизнес, </a:t>
            </a:r>
          </a:p>
          <a:p>
            <a:pPr>
              <a:lnSpc>
                <a:spcPct val="80000"/>
              </a:lnSpc>
              <a:buFont typeface="Arial" charset="0"/>
              <a:buChar char="•"/>
            </a:pPr>
            <a:r>
              <a:rPr lang="ru-RU" sz="2500" smtClean="0"/>
              <a:t>Промышленность, </a:t>
            </a:r>
          </a:p>
          <a:p>
            <a:pPr>
              <a:lnSpc>
                <a:spcPct val="80000"/>
              </a:lnSpc>
              <a:buFont typeface="Arial" charset="0"/>
              <a:buChar char="•"/>
            </a:pPr>
            <a:r>
              <a:rPr lang="ru-RU" sz="2500" smtClean="0"/>
              <a:t>Наука, </a:t>
            </a:r>
          </a:p>
          <a:p>
            <a:pPr>
              <a:lnSpc>
                <a:spcPct val="80000"/>
              </a:lnSpc>
              <a:buFont typeface="Arial" charset="0"/>
              <a:buChar char="•"/>
            </a:pPr>
            <a:r>
              <a:rPr lang="ru-RU" sz="2500" smtClean="0"/>
              <a:t>Техника, </a:t>
            </a:r>
          </a:p>
          <a:p>
            <a:pPr>
              <a:lnSpc>
                <a:spcPct val="80000"/>
              </a:lnSpc>
              <a:buFont typeface="Arial" charset="0"/>
              <a:buChar char="•"/>
            </a:pPr>
            <a:r>
              <a:rPr lang="ru-RU" sz="2500" smtClean="0"/>
              <a:t>IT и телекоммуникации.</a:t>
            </a:r>
          </a:p>
          <a:p>
            <a:pPr>
              <a:lnSpc>
                <a:spcPct val="80000"/>
              </a:lnSpc>
            </a:pPr>
            <a:endParaRPr lang="ru-RU" sz="2500" smtClean="0"/>
          </a:p>
          <a:p>
            <a:pPr>
              <a:lnSpc>
                <a:spcPct val="80000"/>
              </a:lnSpc>
            </a:pPr>
            <a:r>
              <a:rPr lang="ru-RU" sz="2500" smtClean="0"/>
              <a:t>Каждая коллекция – это сотни тысяч современных </a:t>
            </a:r>
          </a:p>
          <a:p>
            <a:pPr>
              <a:lnSpc>
                <a:spcPct val="80000"/>
              </a:lnSpc>
            </a:pPr>
            <a:r>
              <a:rPr lang="ru-RU" sz="2500" smtClean="0"/>
              <a:t>терминов и их переводов.</a:t>
            </a:r>
            <a:endParaRPr lang="en-US" sz="2500" smtClean="0"/>
          </a:p>
        </p:txBody>
      </p:sp>
      <p:cxnSp>
        <p:nvCxnSpPr>
          <p:cNvPr id="4" name="Straight Connector 3"/>
          <p:cNvCxnSpPr/>
          <p:nvPr/>
        </p:nvCxnSpPr>
        <p:spPr>
          <a:xfrm>
            <a:off x="487363" y="6399213"/>
            <a:ext cx="8442325" cy="1587"/>
          </a:xfrm>
          <a:prstGeom prst="line">
            <a:avLst/>
          </a:prstGeom>
          <a:ln w="12700" cap="flat" cmpd="sng" algn="ctr">
            <a:solidFill>
              <a:srgbClr val="005B5C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085" name="Footer Placeholder 3"/>
          <p:cNvSpPr txBox="1">
            <a:spLocks/>
          </p:cNvSpPr>
          <p:nvPr/>
        </p:nvSpPr>
        <p:spPr bwMode="auto">
          <a:xfrm>
            <a:off x="387350" y="6446838"/>
            <a:ext cx="65500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5" rIns="91429" bIns="45715"/>
          <a:lstStyle/>
          <a:p>
            <a:r>
              <a:rPr lang="ru-RU" sz="1400">
                <a:solidFill>
                  <a:srgbClr val="005B5C"/>
                </a:solidFill>
                <a:latin typeface="Arial Unicode MS" pitchFamily="-1" charset="0"/>
                <a:cs typeface="Arial Unicode MS" pitchFamily="-1" charset="0"/>
              </a:rPr>
              <a:t>Решения для среднего и малого бизнеса</a:t>
            </a:r>
            <a:endParaRPr lang="en-US" sz="1400">
              <a:solidFill>
                <a:srgbClr val="005B5C"/>
              </a:solidFill>
              <a:latin typeface="Arial Unicode MS" pitchFamily="-1" charset="0"/>
              <a:cs typeface="Arial Unicode MS" pitchFamily="-1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4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005B5C"/>
                </a:solidFill>
              </a:rPr>
              <a:t>Решения </a:t>
            </a:r>
            <a:r>
              <a:rPr lang="en-US" smtClean="0">
                <a:solidFill>
                  <a:srgbClr val="005B5C"/>
                </a:solidFill>
              </a:rPr>
              <a:t>PROMT</a:t>
            </a:r>
            <a:endParaRPr lang="ru-RU" smtClean="0">
              <a:solidFill>
                <a:srgbClr val="005B5C"/>
              </a:solidFill>
            </a:endParaRPr>
          </a:p>
        </p:txBody>
      </p:sp>
      <p:sp>
        <p:nvSpPr>
          <p:cNvPr id="48" name="Rounded Rectangle 47"/>
          <p:cNvSpPr>
            <a:spLocks noChangeArrowheads="1"/>
          </p:cNvSpPr>
          <p:nvPr/>
        </p:nvSpPr>
        <p:spPr bwMode="auto">
          <a:xfrm>
            <a:off x="989013" y="1789113"/>
            <a:ext cx="1439862" cy="5746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AFDA7"/>
              </a:gs>
              <a:gs pos="35001">
                <a:srgbClr val="E4FDC2"/>
              </a:gs>
              <a:gs pos="100000">
                <a:srgbClr val="F5FFE6"/>
              </a:gs>
            </a:gsLst>
            <a:lin ang="16200000" scaled="1"/>
          </a:gradFill>
          <a:ln w="9525">
            <a:solidFill>
              <a:srgbClr val="98B954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/>
            <a:r>
              <a:rPr lang="en-US">
                <a:solidFill>
                  <a:srgbClr val="000000"/>
                </a:solidFill>
                <a:latin typeface="Calibri" pitchFamily="-1" charset="0"/>
              </a:rPr>
              <a:t>1-2</a:t>
            </a:r>
            <a:endParaRPr lang="ru-RU">
              <a:solidFill>
                <a:srgbClr val="000000"/>
              </a:solidFill>
              <a:latin typeface="Calibri" pitchFamily="-1" charset="0"/>
            </a:endParaRPr>
          </a:p>
        </p:txBody>
      </p:sp>
      <p:sp>
        <p:nvSpPr>
          <p:cNvPr id="49" name="Rounded Rectangle 48"/>
          <p:cNvSpPr>
            <a:spLocks noChangeArrowheads="1"/>
          </p:cNvSpPr>
          <p:nvPr/>
        </p:nvSpPr>
        <p:spPr bwMode="auto">
          <a:xfrm>
            <a:off x="2500313" y="1789113"/>
            <a:ext cx="1439862" cy="5746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AFDA7"/>
              </a:gs>
              <a:gs pos="35001">
                <a:srgbClr val="E4FDC2"/>
              </a:gs>
              <a:gs pos="100000">
                <a:srgbClr val="F5FFE6"/>
              </a:gs>
            </a:gsLst>
            <a:lin ang="16200000" scaled="1"/>
          </a:gradFill>
          <a:ln w="9525">
            <a:solidFill>
              <a:srgbClr val="98B954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/>
            <a:r>
              <a:rPr lang="en-US">
                <a:solidFill>
                  <a:srgbClr val="000000"/>
                </a:solidFill>
                <a:latin typeface="Calibri" pitchFamily="-1" charset="0"/>
              </a:rPr>
              <a:t>3-6</a:t>
            </a:r>
            <a:endParaRPr lang="ru-RU">
              <a:solidFill>
                <a:srgbClr val="000000"/>
              </a:solidFill>
              <a:latin typeface="Calibri" pitchFamily="-1" charset="0"/>
            </a:endParaRPr>
          </a:p>
        </p:txBody>
      </p:sp>
      <p:sp>
        <p:nvSpPr>
          <p:cNvPr id="50" name="Rounded Rectangle 49"/>
          <p:cNvSpPr>
            <a:spLocks noChangeArrowheads="1"/>
          </p:cNvSpPr>
          <p:nvPr/>
        </p:nvSpPr>
        <p:spPr bwMode="auto">
          <a:xfrm>
            <a:off x="4084638" y="1789113"/>
            <a:ext cx="1439862" cy="5746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AFDA7"/>
              </a:gs>
              <a:gs pos="35001">
                <a:srgbClr val="E4FDC2"/>
              </a:gs>
              <a:gs pos="100000">
                <a:srgbClr val="F5FFE6"/>
              </a:gs>
            </a:gsLst>
            <a:lin ang="16200000" scaled="1"/>
          </a:gradFill>
          <a:ln w="9525">
            <a:solidFill>
              <a:srgbClr val="98B954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/>
            <a:r>
              <a:rPr lang="en-US">
                <a:solidFill>
                  <a:srgbClr val="000000"/>
                </a:solidFill>
                <a:latin typeface="Calibri" pitchFamily="-1" charset="0"/>
              </a:rPr>
              <a:t>7-10</a:t>
            </a:r>
            <a:endParaRPr lang="ru-RU">
              <a:solidFill>
                <a:srgbClr val="000000"/>
              </a:solidFill>
              <a:latin typeface="Calibri" pitchFamily="-1" charset="0"/>
            </a:endParaRPr>
          </a:p>
        </p:txBody>
      </p:sp>
      <p:sp>
        <p:nvSpPr>
          <p:cNvPr id="51" name="Rounded Rectangle 50"/>
          <p:cNvSpPr>
            <a:spLocks noChangeArrowheads="1"/>
          </p:cNvSpPr>
          <p:nvPr/>
        </p:nvSpPr>
        <p:spPr bwMode="auto">
          <a:xfrm>
            <a:off x="5597525" y="1758950"/>
            <a:ext cx="2293938" cy="5746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AFDA7"/>
              </a:gs>
              <a:gs pos="35001">
                <a:srgbClr val="E4FDC2"/>
              </a:gs>
              <a:gs pos="100000">
                <a:srgbClr val="F5FFE6"/>
              </a:gs>
            </a:gsLst>
            <a:lin ang="16200000" scaled="1"/>
          </a:gradFill>
          <a:ln w="9525">
            <a:solidFill>
              <a:srgbClr val="98B954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/>
            <a:r>
              <a:rPr lang="en-US">
                <a:solidFill>
                  <a:srgbClr val="000000"/>
                </a:solidFill>
                <a:latin typeface="Calibri" pitchFamily="-1" charset="0"/>
              </a:rPr>
              <a:t>&gt; 10</a:t>
            </a:r>
            <a:endParaRPr lang="ru-RU">
              <a:solidFill>
                <a:srgbClr val="000000"/>
              </a:solidFill>
              <a:latin typeface="Calibri" pitchFamily="-1" charset="0"/>
            </a:endParaRPr>
          </a:p>
        </p:txBody>
      </p:sp>
      <p:cxnSp>
        <p:nvCxnSpPr>
          <p:cNvPr id="52" name="Straight Arrow Connector 51"/>
          <p:cNvCxnSpPr>
            <a:cxnSpLocks noChangeShapeType="1"/>
          </p:cNvCxnSpPr>
          <p:nvPr/>
        </p:nvCxnSpPr>
        <p:spPr bwMode="auto">
          <a:xfrm>
            <a:off x="1060450" y="2363788"/>
            <a:ext cx="0" cy="273685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53" name="Straight Arrow Connector 52"/>
          <p:cNvCxnSpPr>
            <a:cxnSpLocks noChangeShapeType="1"/>
            <a:endCxn id="54" idx="0"/>
          </p:cNvCxnSpPr>
          <p:nvPr/>
        </p:nvCxnSpPr>
        <p:spPr bwMode="auto">
          <a:xfrm>
            <a:off x="3076575" y="2363788"/>
            <a:ext cx="0" cy="649287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sp>
        <p:nvSpPr>
          <p:cNvPr id="54" name="Oval 53"/>
          <p:cNvSpPr>
            <a:spLocks noChangeArrowheads="1"/>
          </p:cNvSpPr>
          <p:nvPr/>
        </p:nvSpPr>
        <p:spPr bwMode="auto">
          <a:xfrm>
            <a:off x="2355850" y="3013075"/>
            <a:ext cx="1441450" cy="792163"/>
          </a:xfrm>
          <a:prstGeom prst="ellipse">
            <a:avLst/>
          </a:prstGeom>
          <a:gradFill rotWithShape="1">
            <a:gsLst>
              <a:gs pos="0">
                <a:srgbClr val="C9B5E8"/>
              </a:gs>
              <a:gs pos="35001">
                <a:srgbClr val="D9CBEE"/>
              </a:gs>
              <a:gs pos="100000">
                <a:srgbClr val="F0EAF9"/>
              </a:gs>
            </a:gsLst>
            <a:lin ang="16200000" scaled="1"/>
          </a:gradFill>
          <a:ln w="9525">
            <a:solidFill>
              <a:srgbClr val="7D60A0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/>
            <a:r>
              <a:rPr lang="ru-RU" sz="1400">
                <a:solidFill>
                  <a:srgbClr val="000000"/>
                </a:solidFill>
                <a:latin typeface="Calibri" pitchFamily="-1" charset="0"/>
              </a:rPr>
              <a:t>Нужно сетевое решение?</a:t>
            </a:r>
          </a:p>
        </p:txBody>
      </p:sp>
      <p:sp>
        <p:nvSpPr>
          <p:cNvPr id="55" name="Oval 54"/>
          <p:cNvSpPr/>
          <p:nvPr/>
        </p:nvSpPr>
        <p:spPr>
          <a:xfrm>
            <a:off x="1276350" y="3805238"/>
            <a:ext cx="720725" cy="647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400">
                <a:solidFill>
                  <a:srgbClr val="FFFFFF"/>
                </a:solidFill>
                <a:ea typeface="ＭＳ Ｐゴシック" pitchFamily="-1" charset="-128"/>
              </a:rPr>
              <a:t>Нет</a:t>
            </a:r>
          </a:p>
        </p:txBody>
      </p:sp>
      <p:cxnSp>
        <p:nvCxnSpPr>
          <p:cNvPr id="56" name="Straight Arrow Connector 55"/>
          <p:cNvCxnSpPr>
            <a:cxnSpLocks noChangeShapeType="1"/>
          </p:cNvCxnSpPr>
          <p:nvPr/>
        </p:nvCxnSpPr>
        <p:spPr bwMode="auto">
          <a:xfrm>
            <a:off x="1636713" y="3371850"/>
            <a:ext cx="0" cy="396875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sp>
        <p:nvSpPr>
          <p:cNvPr id="57" name="Rounded Rectangle 56"/>
          <p:cNvSpPr>
            <a:spLocks noChangeArrowheads="1"/>
          </p:cNvSpPr>
          <p:nvPr/>
        </p:nvSpPr>
        <p:spPr bwMode="auto">
          <a:xfrm>
            <a:off x="2068513" y="5172075"/>
            <a:ext cx="936625" cy="10080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932B"/>
              </a:gs>
              <a:gs pos="100000">
                <a:srgbClr val="FFB977"/>
              </a:gs>
            </a:gsLst>
            <a:lin ang="16200000"/>
          </a:gradFill>
          <a:ln w="9525">
            <a:solidFill>
              <a:srgbClr val="F69240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endParaRPr lang="en-US" sz="1600">
              <a:solidFill>
                <a:srgbClr val="FFFFFF"/>
              </a:solidFill>
              <a:latin typeface="Calibri" pitchFamily="-1" charset="0"/>
            </a:endParaRPr>
          </a:p>
          <a:p>
            <a:pPr algn="ctr"/>
            <a:r>
              <a:rPr lang="en-US" sz="1600" u="sng">
                <a:solidFill>
                  <a:schemeClr val="bg1"/>
                </a:solidFill>
                <a:latin typeface="Calibri" pitchFamily="-1" charset="0"/>
                <a:hlinkClick r:id="rId3"/>
              </a:rPr>
              <a:t>PROMT SMB</a:t>
            </a:r>
            <a:endParaRPr lang="ru-RU" sz="1600">
              <a:solidFill>
                <a:schemeClr val="bg1"/>
              </a:solidFill>
              <a:latin typeface="Calibri" pitchFamily="-1" charset="0"/>
            </a:endParaRPr>
          </a:p>
          <a:p>
            <a:pPr algn="ctr"/>
            <a:endParaRPr lang="ru-RU">
              <a:solidFill>
                <a:srgbClr val="FFFFFF"/>
              </a:solidFill>
              <a:latin typeface="Calibri" pitchFamily="-1" charset="0"/>
            </a:endParaRPr>
          </a:p>
        </p:txBody>
      </p:sp>
      <p:sp>
        <p:nvSpPr>
          <p:cNvPr id="58" name="Rounded Rectangle 57"/>
          <p:cNvSpPr>
            <a:spLocks noChangeArrowheads="1"/>
          </p:cNvSpPr>
          <p:nvPr/>
        </p:nvSpPr>
        <p:spPr bwMode="auto">
          <a:xfrm>
            <a:off x="3148013" y="5172075"/>
            <a:ext cx="1081087" cy="10080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932B"/>
              </a:gs>
              <a:gs pos="100000">
                <a:srgbClr val="FFB977"/>
              </a:gs>
            </a:gsLst>
            <a:lin ang="16200000"/>
          </a:gradFill>
          <a:ln w="9525">
            <a:solidFill>
              <a:srgbClr val="F69240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endParaRPr lang="en-US" sz="1600">
              <a:solidFill>
                <a:srgbClr val="FFFFFF"/>
              </a:solidFill>
              <a:latin typeface="Calibri" pitchFamily="-1" charset="0"/>
            </a:endParaRPr>
          </a:p>
          <a:p>
            <a:pPr algn="ctr"/>
            <a:r>
              <a:rPr lang="ru-RU" sz="1200" u="sng">
                <a:solidFill>
                  <a:srgbClr val="FFFFFF"/>
                </a:solidFill>
                <a:latin typeface="Calibri" pitchFamily="-1" charset="0"/>
                <a:hlinkClick r:id="rId4"/>
              </a:rPr>
              <a:t>Отраслевые продукты </a:t>
            </a:r>
            <a:endParaRPr lang="ru-RU" sz="1200">
              <a:solidFill>
                <a:srgbClr val="FFFFFF"/>
              </a:solidFill>
              <a:latin typeface="Calibri" pitchFamily="-1" charset="0"/>
            </a:endParaRPr>
          </a:p>
          <a:p>
            <a:pPr algn="ctr"/>
            <a:endParaRPr lang="ru-RU">
              <a:solidFill>
                <a:srgbClr val="FFFFFF"/>
              </a:solidFill>
              <a:latin typeface="Calibri" pitchFamily="-1" charset="0"/>
            </a:endParaRPr>
          </a:p>
        </p:txBody>
      </p:sp>
      <p:sp>
        <p:nvSpPr>
          <p:cNvPr id="59" name="Rounded Rectangle 58"/>
          <p:cNvSpPr>
            <a:spLocks noChangeArrowheads="1"/>
          </p:cNvSpPr>
          <p:nvPr/>
        </p:nvSpPr>
        <p:spPr bwMode="auto">
          <a:xfrm>
            <a:off x="4371975" y="5172075"/>
            <a:ext cx="1081088" cy="10080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932B"/>
              </a:gs>
              <a:gs pos="100000">
                <a:srgbClr val="FFB977"/>
              </a:gs>
            </a:gsLst>
            <a:lin ang="16200000"/>
          </a:gradFill>
          <a:ln w="9525">
            <a:solidFill>
              <a:srgbClr val="F69240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r>
              <a:rPr lang="ru-RU" sz="1600">
                <a:solidFill>
                  <a:srgbClr val="FFFFFF"/>
                </a:solidFill>
                <a:latin typeface="Calibri" pitchFamily="-1" charset="0"/>
              </a:rPr>
              <a:t>PTS 9.5 IE</a:t>
            </a:r>
            <a:endParaRPr lang="en-US" sz="1600">
              <a:solidFill>
                <a:srgbClr val="FFFFFF"/>
              </a:solidFill>
              <a:latin typeface="Calibri" pitchFamily="-1" charset="0"/>
            </a:endParaRPr>
          </a:p>
        </p:txBody>
      </p:sp>
      <p:sp>
        <p:nvSpPr>
          <p:cNvPr id="60" name="Rounded Rectangle 59"/>
          <p:cNvSpPr>
            <a:spLocks noChangeArrowheads="1"/>
          </p:cNvSpPr>
          <p:nvPr/>
        </p:nvSpPr>
        <p:spPr bwMode="auto">
          <a:xfrm>
            <a:off x="5597525" y="5172075"/>
            <a:ext cx="2613025" cy="10080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932B"/>
              </a:gs>
              <a:gs pos="100000">
                <a:srgbClr val="FFB977"/>
              </a:gs>
            </a:gsLst>
            <a:lin ang="16200000"/>
          </a:gradFill>
          <a:ln w="9525">
            <a:solidFill>
              <a:srgbClr val="F69240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r>
              <a:rPr lang="ru-RU" u="sng">
                <a:solidFill>
                  <a:srgbClr val="7030A0"/>
                </a:solidFill>
                <a:latin typeface="Calibri" pitchFamily="-1" charset="0"/>
              </a:rPr>
              <a:t>Обратитесь в компанию </a:t>
            </a:r>
            <a:r>
              <a:rPr lang="en-US" u="sng">
                <a:solidFill>
                  <a:srgbClr val="7030A0"/>
                </a:solidFill>
                <a:latin typeface="Calibri" pitchFamily="-1" charset="0"/>
              </a:rPr>
              <a:t>PROMT</a:t>
            </a:r>
            <a:endParaRPr lang="ru-RU">
              <a:solidFill>
                <a:srgbClr val="7030A0"/>
              </a:solidFill>
              <a:latin typeface="Calibri" pitchFamily="-1" charset="0"/>
            </a:endParaRPr>
          </a:p>
        </p:txBody>
      </p:sp>
      <p:sp>
        <p:nvSpPr>
          <p:cNvPr id="61" name="Rounded Rectangle 60"/>
          <p:cNvSpPr>
            <a:spLocks noChangeArrowheads="1"/>
          </p:cNvSpPr>
          <p:nvPr/>
        </p:nvSpPr>
        <p:spPr bwMode="auto">
          <a:xfrm>
            <a:off x="771525" y="5172075"/>
            <a:ext cx="1225550" cy="10080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932B"/>
              </a:gs>
              <a:gs pos="100000">
                <a:srgbClr val="FFB977"/>
              </a:gs>
            </a:gsLst>
            <a:lin ang="16200000"/>
          </a:gradFill>
          <a:ln w="9525">
            <a:solidFill>
              <a:srgbClr val="F69240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endParaRPr lang="en-US" sz="1600">
              <a:solidFill>
                <a:srgbClr val="FFFFFF"/>
              </a:solidFill>
              <a:latin typeface="Calibri" pitchFamily="-1" charset="0"/>
            </a:endParaRPr>
          </a:p>
          <a:p>
            <a:pPr algn="ctr"/>
            <a:r>
              <a:rPr lang="ru-RU" sz="1400">
                <a:solidFill>
                  <a:schemeClr val="bg1"/>
                </a:solidFill>
                <a:latin typeface="Calibri" pitchFamily="-1" charset="0"/>
                <a:hlinkClick r:id="rId5"/>
              </a:rPr>
              <a:t>PROMT Professional 9.5</a:t>
            </a:r>
            <a:endParaRPr lang="ru-RU" sz="1400">
              <a:solidFill>
                <a:schemeClr val="bg1"/>
              </a:solidFill>
              <a:latin typeface="Calibri" pitchFamily="-1" charset="0"/>
            </a:endParaRPr>
          </a:p>
          <a:p>
            <a:pPr algn="ctr"/>
            <a:endParaRPr lang="ru-RU">
              <a:solidFill>
                <a:srgbClr val="FFFFFF"/>
              </a:solidFill>
              <a:latin typeface="Calibri" pitchFamily="-1" charset="0"/>
            </a:endParaRPr>
          </a:p>
        </p:txBody>
      </p:sp>
      <p:sp>
        <p:nvSpPr>
          <p:cNvPr id="62" name="Oval 61"/>
          <p:cNvSpPr/>
          <p:nvPr/>
        </p:nvSpPr>
        <p:spPr>
          <a:xfrm>
            <a:off x="2212975" y="4021138"/>
            <a:ext cx="647700" cy="647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400">
                <a:solidFill>
                  <a:srgbClr val="FFFFFF"/>
                </a:solidFill>
                <a:ea typeface="ＭＳ Ｐゴシック" pitchFamily="-1" charset="-128"/>
              </a:rPr>
              <a:t>Да</a:t>
            </a:r>
          </a:p>
        </p:txBody>
      </p:sp>
      <p:cxnSp>
        <p:nvCxnSpPr>
          <p:cNvPr id="63" name="Straight Arrow Connector 62"/>
          <p:cNvCxnSpPr>
            <a:cxnSpLocks noChangeShapeType="1"/>
          </p:cNvCxnSpPr>
          <p:nvPr/>
        </p:nvCxnSpPr>
        <p:spPr bwMode="auto">
          <a:xfrm>
            <a:off x="2500313" y="4668838"/>
            <a:ext cx="0" cy="43180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64" name="Straight Connector 63"/>
          <p:cNvCxnSpPr>
            <a:cxnSpLocks noChangeShapeType="1"/>
          </p:cNvCxnSpPr>
          <p:nvPr/>
        </p:nvCxnSpPr>
        <p:spPr bwMode="auto">
          <a:xfrm>
            <a:off x="4300538" y="2363788"/>
            <a:ext cx="0" cy="1584325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65" name="Straight Arrow Connector 64"/>
          <p:cNvCxnSpPr>
            <a:cxnSpLocks noChangeShapeType="1"/>
          </p:cNvCxnSpPr>
          <p:nvPr/>
        </p:nvCxnSpPr>
        <p:spPr bwMode="auto">
          <a:xfrm>
            <a:off x="2716213" y="4740275"/>
            <a:ext cx="0" cy="360363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sp>
        <p:nvSpPr>
          <p:cNvPr id="66" name="Oval 65"/>
          <p:cNvSpPr>
            <a:spLocks noChangeArrowheads="1"/>
          </p:cNvSpPr>
          <p:nvPr/>
        </p:nvSpPr>
        <p:spPr bwMode="auto">
          <a:xfrm>
            <a:off x="5534025" y="3805238"/>
            <a:ext cx="1511300" cy="936625"/>
          </a:xfrm>
          <a:prstGeom prst="ellipse">
            <a:avLst/>
          </a:prstGeom>
          <a:gradFill rotWithShape="1">
            <a:gsLst>
              <a:gs pos="0">
                <a:srgbClr val="C9B5E8"/>
              </a:gs>
              <a:gs pos="35001">
                <a:srgbClr val="D9CBEE"/>
              </a:gs>
              <a:gs pos="100000">
                <a:srgbClr val="F0EAF9"/>
              </a:gs>
            </a:gsLst>
            <a:lin ang="16200000" scaled="1"/>
          </a:gradFill>
          <a:ln w="9525">
            <a:solidFill>
              <a:srgbClr val="7D60A0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/>
            <a:r>
              <a:rPr lang="ru-RU" sz="1400">
                <a:solidFill>
                  <a:srgbClr val="000000"/>
                </a:solidFill>
                <a:latin typeface="Calibri" pitchFamily="-1" charset="0"/>
              </a:rPr>
              <a:t>Нужна интеграция с другим ПО?</a:t>
            </a:r>
          </a:p>
        </p:txBody>
      </p:sp>
      <p:sp>
        <p:nvSpPr>
          <p:cNvPr id="67" name="Oval 66"/>
          <p:cNvSpPr>
            <a:spLocks noChangeArrowheads="1"/>
          </p:cNvSpPr>
          <p:nvPr/>
        </p:nvSpPr>
        <p:spPr bwMode="auto">
          <a:xfrm>
            <a:off x="4430713" y="2725738"/>
            <a:ext cx="1512887" cy="863600"/>
          </a:xfrm>
          <a:prstGeom prst="ellipse">
            <a:avLst/>
          </a:prstGeom>
          <a:gradFill rotWithShape="1">
            <a:gsLst>
              <a:gs pos="0">
                <a:srgbClr val="C9B5E8"/>
              </a:gs>
              <a:gs pos="35001">
                <a:srgbClr val="D9CBEE"/>
              </a:gs>
              <a:gs pos="100000">
                <a:srgbClr val="F0EAF9"/>
              </a:gs>
            </a:gsLst>
            <a:lin ang="16200000" scaled="1"/>
          </a:gradFill>
          <a:ln w="9525">
            <a:solidFill>
              <a:srgbClr val="7D60A0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/>
            <a:r>
              <a:rPr lang="ru-RU" sz="1400">
                <a:solidFill>
                  <a:srgbClr val="000000"/>
                </a:solidFill>
                <a:latin typeface="Calibri" pitchFamily="-1" charset="0"/>
              </a:rPr>
              <a:t>Одна из ключевых отраслей?*</a:t>
            </a:r>
          </a:p>
        </p:txBody>
      </p:sp>
      <p:cxnSp>
        <p:nvCxnSpPr>
          <p:cNvPr id="72" name="Straight Arrow Connector 71"/>
          <p:cNvCxnSpPr>
            <a:cxnSpLocks noChangeShapeType="1"/>
          </p:cNvCxnSpPr>
          <p:nvPr/>
        </p:nvCxnSpPr>
        <p:spPr bwMode="auto">
          <a:xfrm>
            <a:off x="5237163" y="2484438"/>
            <a:ext cx="0" cy="284162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73" name="Straight Arrow Connector 72"/>
          <p:cNvCxnSpPr>
            <a:cxnSpLocks noChangeShapeType="1"/>
          </p:cNvCxnSpPr>
          <p:nvPr/>
        </p:nvCxnSpPr>
        <p:spPr bwMode="auto">
          <a:xfrm>
            <a:off x="3724275" y="4481513"/>
            <a:ext cx="0" cy="619125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74" name="Straight Arrow Connector 73"/>
          <p:cNvCxnSpPr>
            <a:cxnSpLocks noChangeShapeType="1"/>
          </p:cNvCxnSpPr>
          <p:nvPr/>
        </p:nvCxnSpPr>
        <p:spPr bwMode="auto">
          <a:xfrm>
            <a:off x="5100638" y="4481513"/>
            <a:ext cx="0" cy="64770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75" name="Straight Connector 74"/>
          <p:cNvCxnSpPr>
            <a:cxnSpLocks noChangeShapeType="1"/>
          </p:cNvCxnSpPr>
          <p:nvPr/>
        </p:nvCxnSpPr>
        <p:spPr bwMode="auto">
          <a:xfrm flipH="1">
            <a:off x="1636713" y="3371850"/>
            <a:ext cx="719137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76" name="Straight Arrow Connector 75"/>
          <p:cNvCxnSpPr>
            <a:cxnSpLocks noChangeShapeType="1"/>
          </p:cNvCxnSpPr>
          <p:nvPr/>
        </p:nvCxnSpPr>
        <p:spPr bwMode="auto">
          <a:xfrm>
            <a:off x="1636713" y="4452938"/>
            <a:ext cx="0" cy="64770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77" name="Straight Connector 76"/>
          <p:cNvCxnSpPr>
            <a:cxnSpLocks noChangeShapeType="1"/>
            <a:stCxn id="54" idx="4"/>
          </p:cNvCxnSpPr>
          <p:nvPr/>
        </p:nvCxnSpPr>
        <p:spPr bwMode="auto">
          <a:xfrm>
            <a:off x="3076575" y="3805238"/>
            <a:ext cx="0" cy="503237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87" name="Straight Arrow Connector 86"/>
          <p:cNvCxnSpPr>
            <a:cxnSpLocks noChangeShapeType="1"/>
          </p:cNvCxnSpPr>
          <p:nvPr/>
        </p:nvCxnSpPr>
        <p:spPr bwMode="auto">
          <a:xfrm flipH="1">
            <a:off x="2860675" y="4308475"/>
            <a:ext cx="215900" cy="7938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88" name="Straight Connector 87"/>
          <p:cNvCxnSpPr>
            <a:cxnSpLocks noChangeShapeType="1"/>
          </p:cNvCxnSpPr>
          <p:nvPr/>
        </p:nvCxnSpPr>
        <p:spPr bwMode="auto">
          <a:xfrm>
            <a:off x="2716213" y="4740275"/>
            <a:ext cx="8636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95" name="Straight Connector 94"/>
          <p:cNvCxnSpPr>
            <a:cxnSpLocks noChangeShapeType="1"/>
          </p:cNvCxnSpPr>
          <p:nvPr/>
        </p:nvCxnSpPr>
        <p:spPr bwMode="auto">
          <a:xfrm flipV="1">
            <a:off x="3579813" y="3948113"/>
            <a:ext cx="0" cy="801687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96" name="Straight Connector 95"/>
          <p:cNvCxnSpPr>
            <a:cxnSpLocks noChangeShapeType="1"/>
          </p:cNvCxnSpPr>
          <p:nvPr/>
        </p:nvCxnSpPr>
        <p:spPr bwMode="auto">
          <a:xfrm>
            <a:off x="3579813" y="3948113"/>
            <a:ext cx="720725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97" name="Straight Connector 96"/>
          <p:cNvCxnSpPr>
            <a:cxnSpLocks noChangeShapeType="1"/>
          </p:cNvCxnSpPr>
          <p:nvPr/>
        </p:nvCxnSpPr>
        <p:spPr bwMode="auto">
          <a:xfrm flipH="1">
            <a:off x="5237163" y="2484438"/>
            <a:ext cx="4318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99" name="Straight Connector 98"/>
          <p:cNvCxnSpPr>
            <a:cxnSpLocks noChangeShapeType="1"/>
          </p:cNvCxnSpPr>
          <p:nvPr/>
        </p:nvCxnSpPr>
        <p:spPr bwMode="auto">
          <a:xfrm>
            <a:off x="3724275" y="4465638"/>
            <a:ext cx="311150" cy="15875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100" name="Straight Connector 99"/>
          <p:cNvCxnSpPr>
            <a:cxnSpLocks noChangeShapeType="1"/>
            <a:endCxn id="67" idx="4"/>
          </p:cNvCxnSpPr>
          <p:nvPr/>
        </p:nvCxnSpPr>
        <p:spPr bwMode="auto">
          <a:xfrm flipV="1">
            <a:off x="5186363" y="3589338"/>
            <a:ext cx="1587" cy="568325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 type="arrow" w="med" len="med"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101" name="Straight Connector 100"/>
          <p:cNvCxnSpPr>
            <a:cxnSpLocks noChangeShapeType="1"/>
          </p:cNvCxnSpPr>
          <p:nvPr/>
        </p:nvCxnSpPr>
        <p:spPr bwMode="auto">
          <a:xfrm flipV="1">
            <a:off x="5661025" y="2333625"/>
            <a:ext cx="0" cy="150813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102" name="Straight Arrow Connector 101"/>
          <p:cNvCxnSpPr>
            <a:cxnSpLocks noChangeShapeType="1"/>
          </p:cNvCxnSpPr>
          <p:nvPr/>
        </p:nvCxnSpPr>
        <p:spPr bwMode="auto">
          <a:xfrm>
            <a:off x="6280150" y="4752975"/>
            <a:ext cx="0" cy="376238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103" name="Straight Arrow Connector 102"/>
          <p:cNvCxnSpPr>
            <a:cxnSpLocks noChangeShapeType="1"/>
          </p:cNvCxnSpPr>
          <p:nvPr/>
        </p:nvCxnSpPr>
        <p:spPr bwMode="auto">
          <a:xfrm>
            <a:off x="7050088" y="2363788"/>
            <a:ext cx="0" cy="68580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sp>
        <p:nvSpPr>
          <p:cNvPr id="104" name="Oval 103"/>
          <p:cNvSpPr>
            <a:spLocks noChangeArrowheads="1"/>
          </p:cNvSpPr>
          <p:nvPr/>
        </p:nvSpPr>
        <p:spPr bwMode="auto">
          <a:xfrm>
            <a:off x="6316663" y="3049588"/>
            <a:ext cx="1368425" cy="719137"/>
          </a:xfrm>
          <a:prstGeom prst="ellipse">
            <a:avLst/>
          </a:prstGeom>
          <a:gradFill rotWithShape="1">
            <a:gsLst>
              <a:gs pos="0">
                <a:srgbClr val="C9B5E8"/>
              </a:gs>
              <a:gs pos="35001">
                <a:srgbClr val="D9CBEE"/>
              </a:gs>
              <a:gs pos="100000">
                <a:srgbClr val="F0EAF9"/>
              </a:gs>
            </a:gsLst>
            <a:lin ang="16200000" scaled="1"/>
          </a:gradFill>
          <a:ln w="9525">
            <a:solidFill>
              <a:srgbClr val="7D60A0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/>
            <a:r>
              <a:rPr lang="ru-RU" sz="1400">
                <a:solidFill>
                  <a:srgbClr val="000000"/>
                </a:solidFill>
                <a:latin typeface="Calibri" pitchFamily="-1" charset="0"/>
              </a:rPr>
              <a:t>Интернет</a:t>
            </a:r>
            <a:r>
              <a:rPr lang="en-US" sz="1400">
                <a:solidFill>
                  <a:srgbClr val="000000"/>
                </a:solidFill>
                <a:latin typeface="Calibri" pitchFamily="-1" charset="0"/>
              </a:rPr>
              <a:t>-</a:t>
            </a:r>
            <a:r>
              <a:rPr lang="ru-RU" sz="1400">
                <a:solidFill>
                  <a:srgbClr val="000000"/>
                </a:solidFill>
                <a:latin typeface="Calibri" pitchFamily="-1" charset="0"/>
              </a:rPr>
              <a:t> сайты?</a:t>
            </a:r>
          </a:p>
        </p:txBody>
      </p:sp>
      <p:sp>
        <p:nvSpPr>
          <p:cNvPr id="124" name="Oval 123"/>
          <p:cNvSpPr>
            <a:spLocks noChangeArrowheads="1"/>
          </p:cNvSpPr>
          <p:nvPr/>
        </p:nvSpPr>
        <p:spPr bwMode="auto">
          <a:xfrm>
            <a:off x="7180263" y="3768725"/>
            <a:ext cx="1223962" cy="576263"/>
          </a:xfrm>
          <a:prstGeom prst="ellipse">
            <a:avLst/>
          </a:prstGeom>
          <a:gradFill rotWithShape="1">
            <a:gsLst>
              <a:gs pos="0">
                <a:srgbClr val="C9B5E8"/>
              </a:gs>
              <a:gs pos="35001">
                <a:srgbClr val="D9CBEE"/>
              </a:gs>
              <a:gs pos="100000">
                <a:srgbClr val="F0EAF9"/>
              </a:gs>
            </a:gsLst>
            <a:lin ang="16200000" scaled="1"/>
          </a:gradFill>
          <a:ln w="9525">
            <a:solidFill>
              <a:srgbClr val="7D60A0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/>
            <a:r>
              <a:rPr lang="ru-RU" sz="1400">
                <a:solidFill>
                  <a:srgbClr val="000000"/>
                </a:solidFill>
                <a:latin typeface="Calibri" pitchFamily="-1" charset="0"/>
              </a:rPr>
              <a:t>Нужна аренда?</a:t>
            </a:r>
          </a:p>
        </p:txBody>
      </p:sp>
      <p:cxnSp>
        <p:nvCxnSpPr>
          <p:cNvPr id="125" name="Straight Arrow Connector 124"/>
          <p:cNvCxnSpPr>
            <a:cxnSpLocks noChangeShapeType="1"/>
          </p:cNvCxnSpPr>
          <p:nvPr/>
        </p:nvCxnSpPr>
        <p:spPr bwMode="auto">
          <a:xfrm>
            <a:off x="7735888" y="4344988"/>
            <a:ext cx="0" cy="827087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126" name="Straight Arrow Connector 125"/>
          <p:cNvCxnSpPr>
            <a:cxnSpLocks noChangeShapeType="1"/>
          </p:cNvCxnSpPr>
          <p:nvPr/>
        </p:nvCxnSpPr>
        <p:spPr bwMode="auto">
          <a:xfrm>
            <a:off x="7108825" y="3768725"/>
            <a:ext cx="0" cy="140335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sp>
        <p:nvSpPr>
          <p:cNvPr id="48171" name="TextBox 127"/>
          <p:cNvSpPr txBox="1">
            <a:spLocks noChangeArrowheads="1"/>
          </p:cNvSpPr>
          <p:nvPr/>
        </p:nvSpPr>
        <p:spPr bwMode="auto">
          <a:xfrm>
            <a:off x="984250" y="1387475"/>
            <a:ext cx="70659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0D7852"/>
                </a:solidFill>
              </a:rPr>
              <a:t>Количество сотрудников, работающих с иноязычным контентом</a:t>
            </a:r>
          </a:p>
        </p:txBody>
      </p:sp>
      <p:sp>
        <p:nvSpPr>
          <p:cNvPr id="129" name="Oval 128"/>
          <p:cNvSpPr/>
          <p:nvPr/>
        </p:nvSpPr>
        <p:spPr>
          <a:xfrm>
            <a:off x="4035425" y="4141788"/>
            <a:ext cx="647700" cy="647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400">
                <a:solidFill>
                  <a:srgbClr val="FFFFFF"/>
                </a:solidFill>
                <a:ea typeface="ＭＳ Ｐゴシック" pitchFamily="-1" charset="-128"/>
              </a:rPr>
              <a:t>Да</a:t>
            </a:r>
          </a:p>
        </p:txBody>
      </p:sp>
      <p:sp>
        <p:nvSpPr>
          <p:cNvPr id="130" name="Oval 129"/>
          <p:cNvSpPr/>
          <p:nvPr/>
        </p:nvSpPr>
        <p:spPr>
          <a:xfrm>
            <a:off x="4740275" y="4157663"/>
            <a:ext cx="720725" cy="647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400">
                <a:solidFill>
                  <a:srgbClr val="FFFFFF"/>
                </a:solidFill>
                <a:ea typeface="ＭＳ Ｐゴシック" pitchFamily="-1" charset="-128"/>
              </a:rPr>
              <a:t>Нет</a:t>
            </a:r>
          </a:p>
        </p:txBody>
      </p:sp>
      <p:cxnSp>
        <p:nvCxnSpPr>
          <p:cNvPr id="131" name="Straight Connector 130"/>
          <p:cNvCxnSpPr>
            <a:cxnSpLocks noChangeShapeType="1"/>
            <a:stCxn id="129" idx="7"/>
          </p:cNvCxnSpPr>
          <p:nvPr/>
        </p:nvCxnSpPr>
        <p:spPr bwMode="auto">
          <a:xfrm flipH="1" flipV="1">
            <a:off x="4581525" y="3402013"/>
            <a:ext cx="6350" cy="835025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 type="arrow" w="med" len="med"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47" name="Straight Connector 46"/>
          <p:cNvCxnSpPr/>
          <p:nvPr/>
        </p:nvCxnSpPr>
        <p:spPr>
          <a:xfrm>
            <a:off x="487363" y="6399213"/>
            <a:ext cx="8442325" cy="1587"/>
          </a:xfrm>
          <a:prstGeom prst="line">
            <a:avLst/>
          </a:prstGeom>
          <a:ln w="12700" cap="flat" cmpd="sng" algn="ctr">
            <a:solidFill>
              <a:srgbClr val="005B5C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176" name="Footer Placeholder 3"/>
          <p:cNvSpPr txBox="1">
            <a:spLocks/>
          </p:cNvSpPr>
          <p:nvPr/>
        </p:nvSpPr>
        <p:spPr bwMode="auto">
          <a:xfrm>
            <a:off x="387350" y="6446838"/>
            <a:ext cx="65500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5" rIns="91429" bIns="45715"/>
          <a:lstStyle/>
          <a:p>
            <a:r>
              <a:rPr lang="ru-RU" sz="1400">
                <a:solidFill>
                  <a:srgbClr val="005B5C"/>
                </a:solidFill>
                <a:latin typeface="Arial Unicode MS" pitchFamily="-1" charset="0"/>
                <a:cs typeface="Arial Unicode MS" pitchFamily="-1" charset="0"/>
              </a:rPr>
              <a:t>Решения для среднего и малого бизнеса</a:t>
            </a:r>
            <a:endParaRPr lang="en-US" sz="1400">
              <a:solidFill>
                <a:srgbClr val="005B5C"/>
              </a:solidFill>
              <a:latin typeface="Arial Unicode MS" pitchFamily="-1" charset="0"/>
              <a:cs typeface="Arial Unicode MS" pitchFamily="-1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5064125" y="6446838"/>
            <a:ext cx="3714750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88900"/>
            <a:r>
              <a:rPr lang="en-US" sz="800">
                <a:solidFill>
                  <a:srgbClr val="005B5C"/>
                </a:solidFill>
              </a:rPr>
              <a:t>* </a:t>
            </a:r>
            <a:r>
              <a:rPr lang="ru-RU" sz="800">
                <a:solidFill>
                  <a:srgbClr val="005B5C"/>
                </a:solidFill>
              </a:rPr>
              <a:t>Нефть и газ</a:t>
            </a:r>
            <a:r>
              <a:rPr lang="en-US" sz="800">
                <a:solidFill>
                  <a:srgbClr val="005B5C"/>
                </a:solidFill>
              </a:rPr>
              <a:t>, </a:t>
            </a:r>
            <a:r>
              <a:rPr lang="ru-RU" sz="800">
                <a:solidFill>
                  <a:srgbClr val="005B5C"/>
                </a:solidFill>
              </a:rPr>
              <a:t>горнодобывающая промышленность и металлургия, </a:t>
            </a:r>
          </a:p>
          <a:p>
            <a:pPr marL="88900"/>
            <a:r>
              <a:rPr lang="ru-RU" sz="800">
                <a:solidFill>
                  <a:srgbClr val="005B5C"/>
                </a:solidFill>
              </a:rPr>
              <a:t>банки и финансы, IT и телекоммуникации, энергетика, госсектор </a:t>
            </a:r>
            <a:endParaRPr lang="en-US" sz="800">
              <a:solidFill>
                <a:srgbClr val="005B5C"/>
              </a:solidFill>
            </a:endParaRPr>
          </a:p>
          <a:p>
            <a:pPr marL="88900"/>
            <a:endParaRPr lang="en-US" sz="8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Box 1"/>
          <p:cNvSpPr txBox="1">
            <a:spLocks noChangeArrowheads="1"/>
          </p:cNvSpPr>
          <p:nvPr/>
        </p:nvSpPr>
        <p:spPr bwMode="auto">
          <a:xfrm>
            <a:off x="401638" y="2492375"/>
            <a:ext cx="8145462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7" tIns="45709" rIns="91417" bIns="45709">
            <a:spAutoFit/>
          </a:bodyPr>
          <a:lstStyle/>
          <a:p>
            <a:pPr algn="ctr"/>
            <a:r>
              <a:rPr lang="ru-RU" sz="4800" b="1">
                <a:solidFill>
                  <a:srgbClr val="007868"/>
                </a:solidFill>
                <a:latin typeface="Calibri" pitchFamily="-1" charset="0"/>
              </a:rPr>
              <a:t>Маркетинг в поддержку корпоративных продаж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614363"/>
            <a:ext cx="8229600" cy="706437"/>
          </a:xfrm>
        </p:spPr>
        <p:txBody>
          <a:bodyPr/>
          <a:lstStyle/>
          <a:p>
            <a:r>
              <a:rPr lang="ru-RU" sz="2900" smtClean="0">
                <a:solidFill>
                  <a:srgbClr val="007868"/>
                </a:solidFill>
              </a:rPr>
              <a:t>Маркетинг в поддержку корпоративных продаж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30213" y="1320800"/>
            <a:ext cx="8101012" cy="4249738"/>
          </a:xfrm>
        </p:spPr>
        <p:txBody>
          <a:bodyPr/>
          <a:lstStyle/>
          <a:p>
            <a:pPr marL="531813" indent="-531813">
              <a:lnSpc>
                <a:spcPct val="150000"/>
              </a:lnSpc>
              <a:buFont typeface="Wingdings" pitchFamily="-1" charset="2"/>
              <a:buChar char="ü"/>
            </a:pPr>
            <a:r>
              <a:rPr lang="ru-RU" sz="2200" b="1" smtClean="0"/>
              <a:t>Сайт </a:t>
            </a:r>
            <a:r>
              <a:rPr lang="en-US" sz="2200" b="1" smtClean="0"/>
              <a:t>PROMT</a:t>
            </a:r>
            <a:r>
              <a:rPr lang="ru-RU" sz="2200" b="1" smtClean="0"/>
              <a:t>: описания продуктов, партнерский раздел,</a:t>
            </a:r>
            <a:endParaRPr lang="en-US" sz="2200" b="1" smtClean="0"/>
          </a:p>
          <a:p>
            <a:pPr marL="531813" indent="-531813">
              <a:lnSpc>
                <a:spcPct val="150000"/>
              </a:lnSpc>
              <a:buFont typeface="Wingdings" pitchFamily="-1" charset="2"/>
              <a:buChar char="ü"/>
            </a:pPr>
            <a:r>
              <a:rPr lang="ru-RU" sz="2200" b="1" smtClean="0"/>
              <a:t>Рекламные материалы (описания продуктов, листовки, презентации и т. д.),</a:t>
            </a:r>
          </a:p>
          <a:p>
            <a:pPr marL="531813" indent="-531813">
              <a:lnSpc>
                <a:spcPct val="150000"/>
              </a:lnSpc>
              <a:buFont typeface="Wingdings" pitchFamily="-1" charset="2"/>
              <a:buChar char="ü"/>
            </a:pPr>
            <a:r>
              <a:rPr lang="ru-RU" sz="2200" b="1" smtClean="0"/>
              <a:t>Консультации специалистов </a:t>
            </a:r>
            <a:r>
              <a:rPr lang="en-US" sz="2200" b="1" smtClean="0"/>
              <a:t>PROMT</a:t>
            </a:r>
            <a:r>
              <a:rPr lang="ru-RU" sz="2200" b="1" smtClean="0"/>
              <a:t>,</a:t>
            </a:r>
          </a:p>
          <a:p>
            <a:pPr marL="531813" indent="-531813">
              <a:lnSpc>
                <a:spcPct val="150000"/>
              </a:lnSpc>
              <a:buFont typeface="Wingdings" pitchFamily="-1" charset="2"/>
              <a:buChar char="ü"/>
            </a:pPr>
            <a:r>
              <a:rPr lang="ru-RU" sz="2200" b="1" smtClean="0"/>
              <a:t>Акции для партнеров</a:t>
            </a:r>
          </a:p>
          <a:p>
            <a:pPr marL="531813" indent="-531813">
              <a:lnSpc>
                <a:spcPct val="150000"/>
              </a:lnSpc>
              <a:buFont typeface="Wingdings" pitchFamily="-1" charset="2"/>
              <a:buChar char="ü"/>
            </a:pPr>
            <a:r>
              <a:rPr lang="ru-RU" sz="2200" b="1" smtClean="0"/>
              <a:t>и многое другое.</a:t>
            </a:r>
          </a:p>
          <a:p>
            <a:pPr marL="531813" indent="-531813">
              <a:lnSpc>
                <a:spcPct val="80000"/>
              </a:lnSpc>
              <a:buFont typeface="Wingdings" pitchFamily="-1" charset="2"/>
              <a:buChar char="ü"/>
            </a:pPr>
            <a:endParaRPr lang="ru-RU" sz="2400" smtClean="0"/>
          </a:p>
        </p:txBody>
      </p:sp>
      <p:pic>
        <p:nvPicPr>
          <p:cNvPr id="51204" name="Рисунок 4" descr="boxline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32375" y="3717925"/>
            <a:ext cx="3810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/>
        </p:nvCxnSpPr>
        <p:spPr>
          <a:xfrm>
            <a:off x="487363" y="6399213"/>
            <a:ext cx="8442325" cy="1587"/>
          </a:xfrm>
          <a:prstGeom prst="line">
            <a:avLst/>
          </a:prstGeom>
          <a:ln w="12700" cap="flat" cmpd="sng" algn="ctr">
            <a:solidFill>
              <a:srgbClr val="005B5C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206" name="Footer Placeholder 3"/>
          <p:cNvSpPr txBox="1">
            <a:spLocks/>
          </p:cNvSpPr>
          <p:nvPr/>
        </p:nvSpPr>
        <p:spPr bwMode="auto">
          <a:xfrm>
            <a:off x="387350" y="6446838"/>
            <a:ext cx="65500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5" rIns="91429" bIns="45715"/>
          <a:lstStyle/>
          <a:p>
            <a:r>
              <a:rPr lang="ru-RU" sz="1400">
                <a:solidFill>
                  <a:srgbClr val="005B5C"/>
                </a:solidFill>
                <a:latin typeface="Arial Unicode MS" pitchFamily="-1" charset="0"/>
                <a:cs typeface="Arial Unicode MS" pitchFamily="-1" charset="0"/>
              </a:rPr>
              <a:t>Маркетинг в поддержку корпоративных продаж</a:t>
            </a:r>
            <a:endParaRPr lang="en-US" sz="1400">
              <a:solidFill>
                <a:srgbClr val="005B5C"/>
              </a:solidFill>
              <a:latin typeface="Arial Unicode MS" pitchFamily="-1" charset="0"/>
              <a:cs typeface="Arial Unicode MS" pitchFamily="-1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Box 1"/>
          <p:cNvSpPr txBox="1">
            <a:spLocks noChangeArrowheads="1"/>
          </p:cNvSpPr>
          <p:nvPr/>
        </p:nvSpPr>
        <p:spPr bwMode="auto">
          <a:xfrm>
            <a:off x="1949450" y="2492375"/>
            <a:ext cx="568325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17" tIns="45709" rIns="91417" bIns="45709">
            <a:spAutoFit/>
          </a:bodyPr>
          <a:lstStyle/>
          <a:p>
            <a:r>
              <a:rPr lang="ru-RU" sz="4800" b="1">
                <a:solidFill>
                  <a:srgbClr val="007868"/>
                </a:solidFill>
                <a:latin typeface="Calibri" pitchFamily="-1" charset="0"/>
              </a:rPr>
              <a:t>Партнерский раздел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487363" y="6399213"/>
            <a:ext cx="8442325" cy="1587"/>
          </a:xfrm>
          <a:prstGeom prst="line">
            <a:avLst/>
          </a:prstGeom>
          <a:ln w="12700" cap="flat" cmpd="sng" algn="ctr">
            <a:solidFill>
              <a:srgbClr val="005B5C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252" name="Footer Placeholder 3"/>
          <p:cNvSpPr txBox="1">
            <a:spLocks/>
          </p:cNvSpPr>
          <p:nvPr/>
        </p:nvSpPr>
        <p:spPr bwMode="auto">
          <a:xfrm>
            <a:off x="387350" y="6446838"/>
            <a:ext cx="65500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5" rIns="91429" bIns="45715"/>
          <a:lstStyle/>
          <a:p>
            <a:r>
              <a:rPr lang="ru-RU" sz="1400">
                <a:solidFill>
                  <a:srgbClr val="005B5C"/>
                </a:solidFill>
                <a:latin typeface="Arial Unicode MS" pitchFamily="-1" charset="0"/>
                <a:cs typeface="Arial Unicode MS" pitchFamily="-1" charset="0"/>
              </a:rPr>
              <a:t>Маркетинг в поддержку корпоративных продаж</a:t>
            </a:r>
            <a:endParaRPr lang="en-US" sz="1400">
              <a:solidFill>
                <a:srgbClr val="005B5C"/>
              </a:solidFill>
              <a:latin typeface="Arial Unicode MS" pitchFamily="-1" charset="0"/>
              <a:cs typeface="Arial Unicode MS" pitchFamily="-1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/>
          </p:cNvSpPr>
          <p:nvPr>
            <p:ph type="title"/>
          </p:nvPr>
        </p:nvSpPr>
        <p:spPr>
          <a:xfrm>
            <a:off x="719138" y="293688"/>
            <a:ext cx="7597775" cy="949325"/>
          </a:xfrm>
        </p:spPr>
        <p:txBody>
          <a:bodyPr/>
          <a:lstStyle/>
          <a:p>
            <a:r>
              <a:rPr lang="ru-RU" sz="3600" smtClean="0">
                <a:solidFill>
                  <a:srgbClr val="007868"/>
                </a:solidFill>
              </a:rPr>
              <a:t>Актуальный и информативный</a:t>
            </a:r>
          </a:p>
        </p:txBody>
      </p:sp>
      <p:pic>
        <p:nvPicPr>
          <p:cNvPr id="54275" name="Рисунок 3" descr="1-03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35050" y="1087438"/>
            <a:ext cx="7281863" cy="515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84175" y="4848225"/>
            <a:ext cx="6059488" cy="1385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blurRad="63500" rotWithShape="0">
              <a:srgbClr val="000000">
                <a:alpha val="6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54277" name="TextBox 7"/>
          <p:cNvSpPr txBox="1">
            <a:spLocks noChangeArrowheads="1"/>
          </p:cNvSpPr>
          <p:nvPr/>
        </p:nvSpPr>
        <p:spPr bwMode="auto">
          <a:xfrm>
            <a:off x="384175" y="4848225"/>
            <a:ext cx="7345363" cy="138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7" tIns="45709" rIns="91417" bIns="45709">
            <a:spAutoFit/>
          </a:bodyPr>
          <a:lstStyle/>
          <a:p>
            <a:pPr>
              <a:buFont typeface="Wingdings" pitchFamily="-1" charset="2"/>
              <a:buChar char="ü"/>
            </a:pPr>
            <a:r>
              <a:rPr lang="ru-RU" sz="2800">
                <a:solidFill>
                  <a:srgbClr val="C0504D"/>
                </a:solidFill>
                <a:latin typeface="Calibri" pitchFamily="-1" charset="0"/>
              </a:rPr>
              <a:t>  Удобная навигация</a:t>
            </a:r>
          </a:p>
          <a:p>
            <a:pPr>
              <a:buFont typeface="Wingdings" pitchFamily="-1" charset="2"/>
              <a:buChar char="ü"/>
            </a:pPr>
            <a:r>
              <a:rPr lang="ru-RU" sz="2800">
                <a:solidFill>
                  <a:srgbClr val="C0504D"/>
                </a:solidFill>
                <a:latin typeface="Calibri" pitchFamily="-1" charset="0"/>
              </a:rPr>
              <a:t>  Различные рекламные материалы </a:t>
            </a:r>
          </a:p>
          <a:p>
            <a:pPr>
              <a:buFont typeface="Wingdings" pitchFamily="-1" charset="2"/>
              <a:buChar char="ü"/>
            </a:pPr>
            <a:r>
              <a:rPr lang="ru-RU" sz="2800">
                <a:solidFill>
                  <a:srgbClr val="C0504D"/>
                </a:solidFill>
                <a:latin typeface="Calibri" pitchFamily="-1" charset="0"/>
              </a:rPr>
              <a:t>  Запись на обучение 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87363" y="6399213"/>
            <a:ext cx="8442325" cy="1587"/>
          </a:xfrm>
          <a:prstGeom prst="line">
            <a:avLst/>
          </a:prstGeom>
          <a:ln w="12700" cap="flat" cmpd="sng" algn="ctr">
            <a:solidFill>
              <a:srgbClr val="005B5C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279" name="Footer Placeholder 3"/>
          <p:cNvSpPr txBox="1">
            <a:spLocks/>
          </p:cNvSpPr>
          <p:nvPr/>
        </p:nvSpPr>
        <p:spPr bwMode="auto">
          <a:xfrm>
            <a:off x="387350" y="6446838"/>
            <a:ext cx="65500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5" rIns="91429" bIns="45715"/>
          <a:lstStyle/>
          <a:p>
            <a:r>
              <a:rPr lang="ru-RU" sz="1400">
                <a:solidFill>
                  <a:srgbClr val="005B5C"/>
                </a:solidFill>
                <a:latin typeface="Arial Unicode MS" pitchFamily="-1" charset="0"/>
                <a:cs typeface="Arial Unicode MS" pitchFamily="-1" charset="0"/>
              </a:rPr>
              <a:t>Маркетинг в поддержку корпоративных продаж</a:t>
            </a:r>
            <a:endParaRPr lang="en-US" sz="1400">
              <a:solidFill>
                <a:srgbClr val="005B5C"/>
              </a:solidFill>
              <a:latin typeface="Arial Unicode MS" pitchFamily="-1" charset="0"/>
              <a:cs typeface="Arial Unicode MS" pitchFamily="-1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31913" y="566738"/>
            <a:ext cx="6480175" cy="612775"/>
          </a:xfrm>
        </p:spPr>
        <p:txBody>
          <a:bodyPr/>
          <a:lstStyle/>
          <a:p>
            <a:r>
              <a:rPr lang="ru-RU" sz="3200" smtClean="0">
                <a:solidFill>
                  <a:srgbClr val="007868"/>
                </a:solidFill>
              </a:rPr>
              <a:t>Легко найти все, что нужно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660525" y="5822950"/>
            <a:ext cx="5822950" cy="606425"/>
          </a:xfrm>
        </p:spPr>
        <p:txBody>
          <a:bodyPr/>
          <a:lstStyle/>
          <a:p>
            <a:pPr marL="620713" indent="-620713">
              <a:lnSpc>
                <a:spcPts val="2900"/>
              </a:lnSpc>
            </a:pPr>
            <a:r>
              <a:rPr lang="ru-RU" sz="2200" b="1" smtClean="0"/>
              <a:t>Все для успешных продаж продуктов </a:t>
            </a:r>
            <a:r>
              <a:rPr lang="en-US" sz="2200" b="1" smtClean="0"/>
              <a:t>PROMT!</a:t>
            </a:r>
            <a:endParaRPr lang="ru-RU" sz="2200" b="1" smtClean="0"/>
          </a:p>
        </p:txBody>
      </p:sp>
      <p:pic>
        <p:nvPicPr>
          <p:cNvPr id="56324" name="Рисунок 3" descr="3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58875" y="1184275"/>
            <a:ext cx="6877050" cy="466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/>
        </p:nvCxnSpPr>
        <p:spPr>
          <a:xfrm>
            <a:off x="487363" y="6399213"/>
            <a:ext cx="8442325" cy="1587"/>
          </a:xfrm>
          <a:prstGeom prst="line">
            <a:avLst/>
          </a:prstGeom>
          <a:ln w="12700" cap="flat" cmpd="sng" algn="ctr">
            <a:solidFill>
              <a:srgbClr val="005B5C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326" name="Footer Placeholder 3"/>
          <p:cNvSpPr txBox="1">
            <a:spLocks/>
          </p:cNvSpPr>
          <p:nvPr/>
        </p:nvSpPr>
        <p:spPr bwMode="auto">
          <a:xfrm>
            <a:off x="387350" y="6446838"/>
            <a:ext cx="65500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5" rIns="91429" bIns="45715"/>
          <a:lstStyle/>
          <a:p>
            <a:r>
              <a:rPr lang="ru-RU" sz="1400">
                <a:solidFill>
                  <a:srgbClr val="005B5C"/>
                </a:solidFill>
                <a:latin typeface="Arial Unicode MS" pitchFamily="-1" charset="0"/>
                <a:cs typeface="Arial Unicode MS" pitchFamily="-1" charset="0"/>
              </a:rPr>
              <a:t>Маркетинг в поддержку корпоративных продаж</a:t>
            </a:r>
            <a:endParaRPr lang="en-US" sz="1400">
              <a:solidFill>
                <a:srgbClr val="005B5C"/>
              </a:solidFill>
              <a:latin typeface="Arial Unicode MS" pitchFamily="-1" charset="0"/>
              <a:cs typeface="Arial Unicode MS" pitchFamily="-1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68400" y="420688"/>
            <a:ext cx="6807200" cy="706437"/>
          </a:xfrm>
        </p:spPr>
        <p:txBody>
          <a:bodyPr/>
          <a:lstStyle/>
          <a:p>
            <a:r>
              <a:rPr lang="ru-RU" sz="3600" smtClean="0">
                <a:solidFill>
                  <a:srgbClr val="007868"/>
                </a:solidFill>
              </a:rPr>
              <a:t>Заказ рекламных материалов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143125" y="5849938"/>
            <a:ext cx="4876800" cy="593725"/>
          </a:xfrm>
        </p:spPr>
        <p:txBody>
          <a:bodyPr/>
          <a:lstStyle/>
          <a:p>
            <a:pPr>
              <a:buFont typeface="Wingdings" pitchFamily="-1" charset="2"/>
              <a:buNone/>
            </a:pPr>
            <a:r>
              <a:rPr lang="ru-RU" sz="2200" b="1" smtClean="0"/>
              <a:t>Быстро и удобно в режиме онлайн!</a:t>
            </a:r>
          </a:p>
        </p:txBody>
      </p:sp>
      <p:pic>
        <p:nvPicPr>
          <p:cNvPr id="58372" name="Рисунок 5" descr="1-02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68425" y="1109663"/>
            <a:ext cx="6659563" cy="477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/>
        </p:nvCxnSpPr>
        <p:spPr>
          <a:xfrm>
            <a:off x="487363" y="6399213"/>
            <a:ext cx="8442325" cy="1587"/>
          </a:xfrm>
          <a:prstGeom prst="line">
            <a:avLst/>
          </a:prstGeom>
          <a:ln w="12700" cap="flat" cmpd="sng" algn="ctr">
            <a:solidFill>
              <a:srgbClr val="005B5C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374" name="Footer Placeholder 3"/>
          <p:cNvSpPr txBox="1">
            <a:spLocks/>
          </p:cNvSpPr>
          <p:nvPr/>
        </p:nvSpPr>
        <p:spPr bwMode="auto">
          <a:xfrm>
            <a:off x="387350" y="6446838"/>
            <a:ext cx="65500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5" rIns="91429" bIns="45715"/>
          <a:lstStyle/>
          <a:p>
            <a:r>
              <a:rPr lang="ru-RU" sz="1400">
                <a:solidFill>
                  <a:srgbClr val="005B5C"/>
                </a:solidFill>
                <a:latin typeface="Arial Unicode MS" pitchFamily="-1" charset="0"/>
                <a:cs typeface="Arial Unicode MS" pitchFamily="-1" charset="0"/>
              </a:rPr>
              <a:t>Маркетинг в поддержку корпоративных продаж</a:t>
            </a:r>
            <a:endParaRPr lang="en-US" sz="1400">
              <a:solidFill>
                <a:srgbClr val="005B5C"/>
              </a:solidFill>
              <a:latin typeface="Arial Unicode MS" pitchFamily="-1" charset="0"/>
              <a:cs typeface="Arial Unicode MS" pitchFamily="-1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2"/>
          <p:cNvSpPr txBox="1">
            <a:spLocks noChangeArrowheads="1"/>
          </p:cNvSpPr>
          <p:nvPr/>
        </p:nvSpPr>
        <p:spPr bwMode="auto">
          <a:xfrm>
            <a:off x="215900" y="496888"/>
            <a:ext cx="89281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7" tIns="45709" rIns="91417" bIns="45709">
            <a:spAutoFit/>
          </a:bodyPr>
          <a:lstStyle/>
          <a:p>
            <a:pPr algn="ctr"/>
            <a:r>
              <a:rPr lang="ru-RU" sz="2800">
                <a:solidFill>
                  <a:srgbClr val="007868"/>
                </a:solidFill>
                <a:latin typeface="Calibri" pitchFamily="-1" charset="0"/>
              </a:rPr>
              <a:t>Обучение сотрудников и презентации для клиентов</a:t>
            </a:r>
          </a:p>
        </p:txBody>
      </p:sp>
      <p:pic>
        <p:nvPicPr>
          <p:cNvPr id="60419" name="Рисунок 5" descr="9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55763" y="1095375"/>
            <a:ext cx="5937250" cy="475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/>
        </p:nvCxnSpPr>
        <p:spPr>
          <a:xfrm>
            <a:off x="487363" y="6399213"/>
            <a:ext cx="8442325" cy="1587"/>
          </a:xfrm>
          <a:prstGeom prst="line">
            <a:avLst/>
          </a:prstGeom>
          <a:ln w="12700" cap="flat" cmpd="sng" algn="ctr">
            <a:solidFill>
              <a:srgbClr val="005B5C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421" name="Footer Placeholder 3"/>
          <p:cNvSpPr txBox="1">
            <a:spLocks/>
          </p:cNvSpPr>
          <p:nvPr/>
        </p:nvSpPr>
        <p:spPr bwMode="auto">
          <a:xfrm>
            <a:off x="387350" y="6446838"/>
            <a:ext cx="65500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5" rIns="91429" bIns="45715"/>
          <a:lstStyle/>
          <a:p>
            <a:r>
              <a:rPr lang="ru-RU" sz="1400">
                <a:solidFill>
                  <a:srgbClr val="005B5C"/>
                </a:solidFill>
                <a:latin typeface="Arial Unicode MS" pitchFamily="-1" charset="0"/>
                <a:cs typeface="Arial Unicode MS" pitchFamily="-1" charset="0"/>
              </a:rPr>
              <a:t>Маркетинг в поддержку корпоративных продаж</a:t>
            </a:r>
            <a:endParaRPr lang="en-US" sz="1400">
              <a:solidFill>
                <a:srgbClr val="005B5C"/>
              </a:solidFill>
              <a:latin typeface="Arial Unicode MS" pitchFamily="-1" charset="0"/>
              <a:cs typeface="Arial Unicode MS" pitchFamily="-1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2143125" y="5849938"/>
            <a:ext cx="4876800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5" rIns="91429" bIns="45715">
            <a:normAutofit/>
          </a:bodyPr>
          <a:lstStyle/>
          <a:p>
            <a:pPr marL="341313" indent="-341313" defTabSz="455613" eaLnBrk="0" hangingPunct="0">
              <a:spcBef>
                <a:spcPct val="20000"/>
              </a:spcBef>
              <a:buFont typeface="Wingdings" pitchFamily="-1" charset="2"/>
              <a:buNone/>
            </a:pPr>
            <a:r>
              <a:rPr lang="ru-RU" sz="2200" b="1">
                <a:latin typeface="Calibri" pitchFamily="-1" charset="0"/>
              </a:rPr>
              <a:t>Быстро и удобно в режиме онлайн!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Box 3"/>
          <p:cNvSpPr txBox="1">
            <a:spLocks noChangeArrowheads="1"/>
          </p:cNvSpPr>
          <p:nvPr/>
        </p:nvSpPr>
        <p:spPr bwMode="auto">
          <a:xfrm>
            <a:off x="658813" y="474663"/>
            <a:ext cx="88169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7" tIns="45709" rIns="91417" bIns="45709">
            <a:spAutoFit/>
          </a:bodyPr>
          <a:lstStyle/>
          <a:p>
            <a:r>
              <a:rPr lang="ru-RU" sz="3600">
                <a:solidFill>
                  <a:srgbClr val="007868"/>
                </a:solidFill>
                <a:latin typeface="Calibri" pitchFamily="-1" charset="0"/>
              </a:rPr>
              <a:t>Сайт </a:t>
            </a:r>
            <a:r>
              <a:rPr lang="en-US" sz="3600">
                <a:solidFill>
                  <a:srgbClr val="007868"/>
                </a:solidFill>
                <a:latin typeface="Calibri" pitchFamily="-1" charset="0"/>
              </a:rPr>
              <a:t>PROMT</a:t>
            </a:r>
            <a:r>
              <a:rPr lang="ru-RU" sz="3600">
                <a:solidFill>
                  <a:srgbClr val="007868"/>
                </a:solidFill>
                <a:latin typeface="Calibri" pitchFamily="-1" charset="0"/>
              </a:rPr>
              <a:t>: информация о продуктах</a:t>
            </a:r>
          </a:p>
        </p:txBody>
      </p:sp>
      <p:pic>
        <p:nvPicPr>
          <p:cNvPr id="62467" name="Рисунок 7" descr="6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0350" y="1195388"/>
            <a:ext cx="6021388" cy="506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Straight Connector 3"/>
          <p:cNvCxnSpPr/>
          <p:nvPr/>
        </p:nvCxnSpPr>
        <p:spPr>
          <a:xfrm>
            <a:off x="487363" y="6399213"/>
            <a:ext cx="8442325" cy="1587"/>
          </a:xfrm>
          <a:prstGeom prst="line">
            <a:avLst/>
          </a:prstGeom>
          <a:ln w="12700" cap="flat" cmpd="sng" algn="ctr">
            <a:solidFill>
              <a:srgbClr val="005B5C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469" name="Footer Placeholder 3"/>
          <p:cNvSpPr txBox="1">
            <a:spLocks/>
          </p:cNvSpPr>
          <p:nvPr/>
        </p:nvSpPr>
        <p:spPr bwMode="auto">
          <a:xfrm>
            <a:off x="387350" y="6446838"/>
            <a:ext cx="65500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5" rIns="91429" bIns="45715"/>
          <a:lstStyle/>
          <a:p>
            <a:r>
              <a:rPr lang="ru-RU" sz="1400">
                <a:solidFill>
                  <a:srgbClr val="005B5C"/>
                </a:solidFill>
                <a:latin typeface="Arial Unicode MS" pitchFamily="-1" charset="0"/>
                <a:cs typeface="Arial Unicode MS" pitchFamily="-1" charset="0"/>
              </a:rPr>
              <a:t>Маркетинг в поддержку корпоративных продаж</a:t>
            </a:r>
            <a:endParaRPr lang="en-US" sz="1400">
              <a:solidFill>
                <a:srgbClr val="005B5C"/>
              </a:solidFill>
              <a:latin typeface="Arial Unicode MS" pitchFamily="-1" charset="0"/>
              <a:cs typeface="Arial Unicode MS" pitchFamily="-1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1"/>
          <p:cNvSpPr txBox="1">
            <a:spLocks noChangeArrowheads="1"/>
          </p:cNvSpPr>
          <p:nvPr/>
        </p:nvSpPr>
        <p:spPr bwMode="auto">
          <a:xfrm>
            <a:off x="-407988" y="2492375"/>
            <a:ext cx="9763126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7" tIns="45709" rIns="91417" bIns="45709">
            <a:spAutoFit/>
          </a:bodyPr>
          <a:lstStyle/>
          <a:p>
            <a:pPr algn="ctr"/>
            <a:r>
              <a:rPr lang="ru-RU" sz="4800" b="1">
                <a:solidFill>
                  <a:srgbClr val="007868"/>
                </a:solidFill>
                <a:latin typeface="Calibri" pitchFamily="-1" charset="0"/>
              </a:rPr>
              <a:t>Потребность в продуктах для машинного перевода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438150"/>
            <a:ext cx="8229600" cy="706438"/>
          </a:xfrm>
        </p:spPr>
        <p:txBody>
          <a:bodyPr/>
          <a:lstStyle/>
          <a:p>
            <a:r>
              <a:rPr lang="ru-RU" sz="3600" smtClean="0">
                <a:solidFill>
                  <a:srgbClr val="007868"/>
                </a:solidFill>
              </a:rPr>
              <a:t>Сайт </a:t>
            </a:r>
            <a:r>
              <a:rPr lang="en-US" sz="3600" smtClean="0">
                <a:solidFill>
                  <a:srgbClr val="007868"/>
                </a:solidFill>
              </a:rPr>
              <a:t>PROMT</a:t>
            </a:r>
            <a:r>
              <a:rPr lang="ru-RU" sz="3600" smtClean="0">
                <a:solidFill>
                  <a:srgbClr val="007868"/>
                </a:solidFill>
              </a:rPr>
              <a:t>: смотрим деморолик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93750" y="5737225"/>
            <a:ext cx="8064500" cy="746125"/>
          </a:xfrm>
        </p:spPr>
        <p:txBody>
          <a:bodyPr/>
          <a:lstStyle/>
          <a:p>
            <a:pPr marL="531813" indent="-531813"/>
            <a:r>
              <a:rPr lang="ru-RU" sz="1600" smtClean="0"/>
              <a:t>Демонстрационный ролик покажет клиенту преимущества продукта </a:t>
            </a:r>
            <a:r>
              <a:rPr lang="en-US" sz="1600" smtClean="0"/>
              <a:t>PROMT</a:t>
            </a:r>
            <a:endParaRPr lang="ru-RU" sz="1600" smtClean="0"/>
          </a:p>
          <a:p>
            <a:pPr marL="531813" indent="-531813"/>
            <a:r>
              <a:rPr lang="en-US" sz="1600" smtClean="0"/>
              <a:t>Translation Server 9.5 IE</a:t>
            </a:r>
            <a:r>
              <a:rPr lang="ru-RU" sz="1600" smtClean="0"/>
              <a:t>  </a:t>
            </a:r>
            <a:r>
              <a:rPr lang="en-US" sz="1600" smtClean="0">
                <a:hlinkClick r:id="rId3"/>
              </a:rPr>
              <a:t>http://www.promt.ru/corporate/solution/pts_ie/demo/</a:t>
            </a:r>
            <a:endParaRPr lang="ru-RU" sz="1600" smtClean="0"/>
          </a:p>
          <a:p>
            <a:pPr marL="531813" indent="-531813"/>
            <a:endParaRPr lang="ru-RU" sz="1600" smtClean="0"/>
          </a:p>
        </p:txBody>
      </p:sp>
      <p:pic>
        <p:nvPicPr>
          <p:cNvPr id="6349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62013" y="1125538"/>
            <a:ext cx="7561262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/>
        </p:nvCxnSpPr>
        <p:spPr>
          <a:xfrm>
            <a:off x="487363" y="6399213"/>
            <a:ext cx="8442325" cy="1587"/>
          </a:xfrm>
          <a:prstGeom prst="line">
            <a:avLst/>
          </a:prstGeom>
          <a:ln w="12700" cap="flat" cmpd="sng" algn="ctr">
            <a:solidFill>
              <a:srgbClr val="005B5C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494" name="Footer Placeholder 3"/>
          <p:cNvSpPr txBox="1">
            <a:spLocks/>
          </p:cNvSpPr>
          <p:nvPr/>
        </p:nvSpPr>
        <p:spPr bwMode="auto">
          <a:xfrm>
            <a:off x="387350" y="6446838"/>
            <a:ext cx="65500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5" rIns="91429" bIns="45715"/>
          <a:lstStyle/>
          <a:p>
            <a:r>
              <a:rPr lang="ru-RU" sz="1400">
                <a:solidFill>
                  <a:srgbClr val="005B5C"/>
                </a:solidFill>
                <a:latin typeface="Arial Unicode MS" pitchFamily="-1" charset="0"/>
                <a:cs typeface="Arial Unicode MS" pitchFamily="-1" charset="0"/>
              </a:rPr>
              <a:t>Маркетинг в поддержку корпоративных продаж</a:t>
            </a:r>
            <a:endParaRPr lang="en-US" sz="1400">
              <a:solidFill>
                <a:srgbClr val="005B5C"/>
              </a:solidFill>
              <a:latin typeface="Arial Unicode MS" pitchFamily="-1" charset="0"/>
              <a:cs typeface="Arial Unicode MS" pitchFamily="-1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Box 1"/>
          <p:cNvSpPr txBox="1">
            <a:spLocks noChangeArrowheads="1"/>
          </p:cNvSpPr>
          <p:nvPr/>
        </p:nvSpPr>
        <p:spPr bwMode="auto">
          <a:xfrm>
            <a:off x="539750" y="2492375"/>
            <a:ext cx="97631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7" tIns="45709" rIns="91417" bIns="45709">
            <a:spAutoFit/>
          </a:bodyPr>
          <a:lstStyle/>
          <a:p>
            <a:r>
              <a:rPr lang="ru-RU" sz="4800" b="1">
                <a:solidFill>
                  <a:srgbClr val="007868"/>
                </a:solidFill>
                <a:latin typeface="Calibri" pitchFamily="-1" charset="0"/>
              </a:rPr>
              <a:t>Помощь специалистов </a:t>
            </a:r>
            <a:r>
              <a:rPr lang="en-US" sz="4800" b="1">
                <a:solidFill>
                  <a:srgbClr val="007868"/>
                </a:solidFill>
                <a:latin typeface="Calibri" pitchFamily="-1" charset="0"/>
              </a:rPr>
              <a:t>PROMT</a:t>
            </a:r>
            <a:endParaRPr lang="ru-RU" sz="4800" b="1">
              <a:solidFill>
                <a:srgbClr val="007868"/>
              </a:solidFill>
              <a:latin typeface="Calibri" pitchFamily="-1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487363" y="6399213"/>
            <a:ext cx="8442325" cy="1587"/>
          </a:xfrm>
          <a:prstGeom prst="line">
            <a:avLst/>
          </a:prstGeom>
          <a:ln w="12700" cap="flat" cmpd="sng" algn="ctr">
            <a:solidFill>
              <a:srgbClr val="005B5C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540" name="Footer Placeholder 3"/>
          <p:cNvSpPr txBox="1">
            <a:spLocks/>
          </p:cNvSpPr>
          <p:nvPr/>
        </p:nvSpPr>
        <p:spPr bwMode="auto">
          <a:xfrm>
            <a:off x="387350" y="6446838"/>
            <a:ext cx="65500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5" rIns="91429" bIns="45715"/>
          <a:lstStyle/>
          <a:p>
            <a:r>
              <a:rPr lang="ru-RU" sz="1400">
                <a:solidFill>
                  <a:srgbClr val="005B5C"/>
                </a:solidFill>
                <a:latin typeface="Arial Unicode MS" pitchFamily="-1" charset="0"/>
                <a:cs typeface="Arial Unicode MS" pitchFamily="-1" charset="0"/>
              </a:rPr>
              <a:t>Маркетинг в поддержку корпоративных продаж</a:t>
            </a:r>
            <a:endParaRPr lang="en-US" sz="1400">
              <a:solidFill>
                <a:srgbClr val="005B5C"/>
              </a:solidFill>
              <a:latin typeface="Arial Unicode MS" pitchFamily="-1" charset="0"/>
              <a:cs typeface="Arial Unicode MS" pitchFamily="-1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14313" y="1614488"/>
            <a:ext cx="4643437" cy="3457575"/>
          </a:xfrm>
        </p:spPr>
        <p:txBody>
          <a:bodyPr>
            <a:normAutofit/>
          </a:bodyPr>
          <a:lstStyle/>
          <a:p>
            <a:pPr algn="l"/>
            <a:r>
              <a:rPr lang="ru-RU" sz="2000" smtClean="0">
                <a:solidFill>
                  <a:srgbClr val="0D0D0D"/>
                </a:solidFill>
              </a:rPr>
              <a:t>Как заинтересовать клиента продуктами </a:t>
            </a:r>
            <a:r>
              <a:rPr lang="en-US" sz="2000" smtClean="0">
                <a:solidFill>
                  <a:srgbClr val="0D0D0D"/>
                </a:solidFill>
              </a:rPr>
              <a:t>PROMT</a:t>
            </a:r>
            <a:r>
              <a:rPr lang="ru-RU" sz="2000" smtClean="0">
                <a:solidFill>
                  <a:srgbClr val="0D0D0D"/>
                </a:solidFill>
              </a:rPr>
              <a:t>? </a:t>
            </a:r>
            <a:br>
              <a:rPr lang="ru-RU" sz="2000" smtClean="0">
                <a:solidFill>
                  <a:srgbClr val="0D0D0D"/>
                </a:solidFill>
              </a:rPr>
            </a:br>
            <a:r>
              <a:rPr lang="ru-RU" sz="2000" smtClean="0">
                <a:solidFill>
                  <a:srgbClr val="0D0D0D"/>
                </a:solidFill>
              </a:rPr>
              <a:t/>
            </a:r>
            <a:br>
              <a:rPr lang="ru-RU" sz="2000" smtClean="0">
                <a:solidFill>
                  <a:srgbClr val="0D0D0D"/>
                </a:solidFill>
              </a:rPr>
            </a:br>
            <a:r>
              <a:rPr lang="ru-RU" sz="2000" smtClean="0">
                <a:solidFill>
                  <a:srgbClr val="0D0D0D"/>
                </a:solidFill>
              </a:rPr>
              <a:t>Как помочь клиенту выбрать нужный продукт?</a:t>
            </a:r>
            <a:br>
              <a:rPr lang="ru-RU" sz="2000" smtClean="0">
                <a:solidFill>
                  <a:srgbClr val="0D0D0D"/>
                </a:solidFill>
              </a:rPr>
            </a:br>
            <a:r>
              <a:rPr lang="ru-RU" sz="2000" smtClean="0">
                <a:solidFill>
                  <a:srgbClr val="0D0D0D"/>
                </a:solidFill>
              </a:rPr>
              <a:t/>
            </a:r>
            <a:br>
              <a:rPr lang="ru-RU" sz="2000" smtClean="0">
                <a:solidFill>
                  <a:srgbClr val="0D0D0D"/>
                </a:solidFill>
              </a:rPr>
            </a:br>
            <a:r>
              <a:rPr lang="ru-RU" sz="2000" smtClean="0">
                <a:solidFill>
                  <a:srgbClr val="0D0D0D"/>
                </a:solidFill>
              </a:rPr>
              <a:t>Как подтолкнуть клиента к покупке?</a:t>
            </a:r>
            <a:br>
              <a:rPr lang="ru-RU" sz="2000" smtClean="0">
                <a:solidFill>
                  <a:srgbClr val="0D0D0D"/>
                </a:solidFill>
              </a:rPr>
            </a:br>
            <a:r>
              <a:rPr lang="ru-RU" sz="2000" smtClean="0">
                <a:solidFill>
                  <a:srgbClr val="0D0D0D"/>
                </a:solidFill>
              </a:rPr>
              <a:t/>
            </a:r>
            <a:br>
              <a:rPr lang="ru-RU" sz="2000" smtClean="0">
                <a:solidFill>
                  <a:srgbClr val="0D0D0D"/>
                </a:solidFill>
              </a:rPr>
            </a:br>
            <a:r>
              <a:rPr lang="ru-RU" sz="2000" smtClean="0">
                <a:solidFill>
                  <a:srgbClr val="0D0D0D"/>
                </a:solidFill>
              </a:rPr>
              <a:t>Как убедить клиента сделать </a:t>
            </a:r>
            <a:r>
              <a:rPr lang="en-US" sz="2000" smtClean="0">
                <a:solidFill>
                  <a:srgbClr val="0D0D0D"/>
                </a:solidFill>
              </a:rPr>
              <a:t>Upgrade</a:t>
            </a:r>
            <a:r>
              <a:rPr lang="ru-RU" sz="2000" smtClean="0">
                <a:solidFill>
                  <a:srgbClr val="0D0D0D"/>
                </a:solidFill>
              </a:rPr>
              <a:t>?</a:t>
            </a:r>
            <a:r>
              <a:rPr lang="ru-RU" sz="2000" smtClean="0">
                <a:solidFill>
                  <a:srgbClr val="6B95C7"/>
                </a:solidFill>
              </a:rPr>
              <a:t/>
            </a:r>
            <a:br>
              <a:rPr lang="ru-RU" sz="2000" smtClean="0">
                <a:solidFill>
                  <a:srgbClr val="6B95C7"/>
                </a:solidFill>
              </a:rPr>
            </a:br>
            <a:endParaRPr lang="ru-RU" sz="2000" smtClean="0">
              <a:solidFill>
                <a:srgbClr val="6B95C7"/>
              </a:solidFill>
            </a:endParaRPr>
          </a:p>
        </p:txBody>
      </p:sp>
      <p:pic>
        <p:nvPicPr>
          <p:cNvPr id="66563" name="Рисунок 3" descr="article_image-image-article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0" y="1292225"/>
            <a:ext cx="3875088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4" name="TextBox 4"/>
          <p:cNvSpPr txBox="1">
            <a:spLocks noChangeArrowheads="1"/>
          </p:cNvSpPr>
          <p:nvPr/>
        </p:nvSpPr>
        <p:spPr bwMode="auto">
          <a:xfrm>
            <a:off x="-1193800" y="5324475"/>
            <a:ext cx="11628438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7" tIns="45709" rIns="91417" bIns="45709">
            <a:spAutoFit/>
          </a:bodyPr>
          <a:lstStyle/>
          <a:p>
            <a:pPr algn="ctr"/>
            <a:r>
              <a:rPr lang="ru-RU" sz="2800" b="1">
                <a:solidFill>
                  <a:srgbClr val="C0504D"/>
                </a:solidFill>
                <a:latin typeface="Calibri" pitchFamily="-1" charset="0"/>
              </a:rPr>
              <a:t>Обратитесь в компанию </a:t>
            </a:r>
            <a:r>
              <a:rPr lang="en-US" sz="2800" b="1">
                <a:solidFill>
                  <a:srgbClr val="C0504D"/>
                </a:solidFill>
                <a:latin typeface="Calibri" pitchFamily="-1" charset="0"/>
              </a:rPr>
              <a:t>PROMT </a:t>
            </a:r>
            <a:r>
              <a:rPr lang="ru-RU" sz="2800" b="1">
                <a:solidFill>
                  <a:srgbClr val="C0504D"/>
                </a:solidFill>
                <a:latin typeface="Calibri" pitchFamily="-1" charset="0"/>
              </a:rPr>
              <a:t>– </a:t>
            </a:r>
          </a:p>
          <a:p>
            <a:pPr algn="ctr"/>
            <a:r>
              <a:rPr lang="ru-RU" sz="2800" b="1">
                <a:solidFill>
                  <a:srgbClr val="C0504D"/>
                </a:solidFill>
                <a:latin typeface="Calibri" pitchFamily="-1" charset="0"/>
              </a:rPr>
              <a:t>наши менеджеры всегда вам помогут!</a:t>
            </a:r>
          </a:p>
        </p:txBody>
      </p:sp>
      <p:sp>
        <p:nvSpPr>
          <p:cNvPr id="66565" name="TextBox 5"/>
          <p:cNvSpPr txBox="1">
            <a:spLocks noChangeArrowheads="1"/>
          </p:cNvSpPr>
          <p:nvPr/>
        </p:nvSpPr>
        <p:spPr bwMode="auto">
          <a:xfrm>
            <a:off x="739775" y="549275"/>
            <a:ext cx="88169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7" tIns="45709" rIns="91417" bIns="45709">
            <a:spAutoFit/>
          </a:bodyPr>
          <a:lstStyle/>
          <a:p>
            <a:r>
              <a:rPr lang="ru-RU" sz="3600" b="1">
                <a:solidFill>
                  <a:srgbClr val="007868"/>
                </a:solidFill>
                <a:latin typeface="Calibri" pitchFamily="-1" charset="0"/>
              </a:rPr>
              <a:t>Продавать </a:t>
            </a:r>
            <a:r>
              <a:rPr lang="en-US" sz="3600" b="1">
                <a:solidFill>
                  <a:srgbClr val="007868"/>
                </a:solidFill>
                <a:latin typeface="Calibri" pitchFamily="-1" charset="0"/>
              </a:rPr>
              <a:t>PROMT </a:t>
            </a:r>
            <a:r>
              <a:rPr lang="ru-RU" sz="3600" b="1">
                <a:solidFill>
                  <a:srgbClr val="007868"/>
                </a:solidFill>
                <a:latin typeface="Calibri" pitchFamily="-1" charset="0"/>
              </a:rPr>
              <a:t>– без вопросов! 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87363" y="6399213"/>
            <a:ext cx="8442325" cy="1587"/>
          </a:xfrm>
          <a:prstGeom prst="line">
            <a:avLst/>
          </a:prstGeom>
          <a:ln w="12700" cap="flat" cmpd="sng" algn="ctr">
            <a:solidFill>
              <a:srgbClr val="005B5C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567" name="Footer Placeholder 3"/>
          <p:cNvSpPr txBox="1">
            <a:spLocks/>
          </p:cNvSpPr>
          <p:nvPr/>
        </p:nvSpPr>
        <p:spPr bwMode="auto">
          <a:xfrm>
            <a:off x="387350" y="6446838"/>
            <a:ext cx="65500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5" rIns="91429" bIns="45715"/>
          <a:lstStyle/>
          <a:p>
            <a:r>
              <a:rPr lang="ru-RU" sz="1400">
                <a:solidFill>
                  <a:srgbClr val="005B5C"/>
                </a:solidFill>
                <a:latin typeface="Arial Unicode MS" pitchFamily="-1" charset="0"/>
                <a:cs typeface="Arial Unicode MS" pitchFamily="-1" charset="0"/>
              </a:rPr>
              <a:t>Маркетинг в поддержку корпоративных продаж</a:t>
            </a:r>
            <a:endParaRPr lang="en-US" sz="1400">
              <a:solidFill>
                <a:srgbClr val="005B5C"/>
              </a:solidFill>
              <a:latin typeface="Arial Unicode MS" pitchFamily="-1" charset="0"/>
              <a:cs typeface="Arial Unicode MS" pitchFamily="-1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33463" y="314325"/>
            <a:ext cx="7077075" cy="1143000"/>
          </a:xfrm>
        </p:spPr>
        <p:txBody>
          <a:bodyPr/>
          <a:lstStyle/>
          <a:p>
            <a:r>
              <a:rPr lang="en-US" sz="3200" smtClean="0">
                <a:solidFill>
                  <a:srgbClr val="007868"/>
                </a:solidFill>
              </a:rPr>
              <a:t>PROMT </a:t>
            </a:r>
            <a:r>
              <a:rPr lang="ru-RU" sz="3200" smtClean="0">
                <a:solidFill>
                  <a:srgbClr val="007868"/>
                </a:solidFill>
              </a:rPr>
              <a:t>в помощь: работа с клиентами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765550" y="1457325"/>
            <a:ext cx="4205288" cy="1568450"/>
          </a:xfrm>
        </p:spPr>
        <p:txBody>
          <a:bodyPr/>
          <a:lstStyle/>
          <a:p>
            <a:pPr marL="0" indent="0"/>
            <a:r>
              <a:rPr lang="ru-RU" sz="1800" b="1" smtClean="0">
                <a:solidFill>
                  <a:schemeClr val="accent2"/>
                </a:solidFill>
              </a:rPr>
              <a:t>Предпродажная подготовка </a:t>
            </a:r>
            <a:r>
              <a:rPr lang="ru-RU" sz="1800" i="1" smtClean="0">
                <a:solidFill>
                  <a:schemeClr val="accent2"/>
                </a:solidFill>
              </a:rPr>
              <a:t>(помощь в выборе продукта)</a:t>
            </a:r>
            <a:r>
              <a:rPr lang="ru-RU" sz="1800" smtClean="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68612" name="Text Box 5"/>
          <p:cNvSpPr txBox="1">
            <a:spLocks noChangeArrowheads="1"/>
          </p:cNvSpPr>
          <p:nvPr/>
        </p:nvSpPr>
        <p:spPr bwMode="auto">
          <a:xfrm>
            <a:off x="5362575" y="2533650"/>
            <a:ext cx="3532188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17" tIns="45709" rIns="91417" bIns="45709">
            <a:spAutoFit/>
          </a:bodyPr>
          <a:lstStyle/>
          <a:p>
            <a:pPr algn="r">
              <a:spcBef>
                <a:spcPct val="20000"/>
              </a:spcBef>
            </a:pPr>
            <a:r>
              <a:rPr lang="ru-RU" b="1">
                <a:solidFill>
                  <a:schemeClr val="accent2"/>
                </a:solidFill>
                <a:latin typeface="Calibri" pitchFamily="-1" charset="0"/>
              </a:rPr>
              <a:t>Постпродажное сопровождение</a:t>
            </a:r>
          </a:p>
          <a:p>
            <a:pPr algn="r">
              <a:spcBef>
                <a:spcPct val="20000"/>
              </a:spcBef>
            </a:pPr>
            <a:r>
              <a:rPr lang="ru-RU" i="1">
                <a:solidFill>
                  <a:schemeClr val="accent2"/>
                </a:solidFill>
                <a:latin typeface="Calibri" pitchFamily="-1" charset="0"/>
              </a:rPr>
              <a:t>(обучение работе с продуктом) </a:t>
            </a:r>
          </a:p>
        </p:txBody>
      </p:sp>
      <p:sp>
        <p:nvSpPr>
          <p:cNvPr id="68613" name="Text Box 6"/>
          <p:cNvSpPr txBox="1">
            <a:spLocks noChangeArrowheads="1"/>
          </p:cNvSpPr>
          <p:nvPr/>
        </p:nvSpPr>
        <p:spPr bwMode="auto">
          <a:xfrm>
            <a:off x="2474913" y="5351463"/>
            <a:ext cx="3303587" cy="99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7" tIns="45709" rIns="91417" bIns="45709">
            <a:spAutoFit/>
          </a:bodyPr>
          <a:lstStyle/>
          <a:p>
            <a:pPr>
              <a:spcBef>
                <a:spcPct val="20000"/>
              </a:spcBef>
            </a:pPr>
            <a:r>
              <a:rPr lang="ru-RU" b="1">
                <a:solidFill>
                  <a:srgbClr val="C0504D"/>
                </a:solidFill>
                <a:latin typeface="Calibri" pitchFamily="-1" charset="0"/>
              </a:rPr>
              <a:t>Лингвистическая поддержка</a:t>
            </a:r>
          </a:p>
          <a:p>
            <a:pPr>
              <a:spcBef>
                <a:spcPct val="20000"/>
              </a:spcBef>
            </a:pPr>
            <a:r>
              <a:rPr lang="ru-RU" i="1">
                <a:solidFill>
                  <a:srgbClr val="C0504D"/>
                </a:solidFill>
                <a:latin typeface="Calibri" pitchFamily="-1" charset="0"/>
              </a:rPr>
              <a:t>(разработка словарей и донастройка систем)</a:t>
            </a:r>
          </a:p>
        </p:txBody>
      </p:sp>
      <p:sp>
        <p:nvSpPr>
          <p:cNvPr id="68614" name="Line 7"/>
          <p:cNvSpPr>
            <a:spLocks noChangeShapeType="1"/>
          </p:cNvSpPr>
          <p:nvPr/>
        </p:nvSpPr>
        <p:spPr bwMode="auto">
          <a:xfrm>
            <a:off x="3962400" y="2243138"/>
            <a:ext cx="1400175" cy="581025"/>
          </a:xfrm>
          <a:prstGeom prst="line">
            <a:avLst/>
          </a:prstGeom>
          <a:noFill/>
          <a:ln w="28575">
            <a:solidFill>
              <a:srgbClr val="13B078"/>
            </a:solidFill>
            <a:round/>
            <a:headEnd/>
            <a:tailEnd type="stealth" w="lg" len="lg"/>
          </a:ln>
        </p:spPr>
        <p:txBody>
          <a:bodyPr lIns="91417" tIns="45709" rIns="91417" bIns="45709"/>
          <a:lstStyle/>
          <a:p>
            <a:endParaRPr lang="en-US"/>
          </a:p>
        </p:txBody>
      </p:sp>
      <p:sp>
        <p:nvSpPr>
          <p:cNvPr id="24583" name="Line 9"/>
          <p:cNvSpPr>
            <a:spLocks noChangeShapeType="1"/>
          </p:cNvSpPr>
          <p:nvPr/>
        </p:nvSpPr>
        <p:spPr bwMode="auto">
          <a:xfrm flipH="1">
            <a:off x="2825750" y="3495675"/>
            <a:ext cx="2716213" cy="1393825"/>
          </a:xfrm>
          <a:prstGeom prst="line">
            <a:avLst/>
          </a:prstGeom>
          <a:noFill/>
          <a:ln w="28575">
            <a:solidFill>
              <a:schemeClr val="tx2">
                <a:lumMod val="75000"/>
                <a:lumOff val="25000"/>
              </a:schemeClr>
            </a:solidFill>
            <a:round/>
            <a:headEnd/>
            <a:tailEnd type="stealth" w="lg" len="lg"/>
          </a:ln>
        </p:spPr>
        <p:txBody>
          <a:bodyPr lIns="91417" tIns="45709" rIns="91417" bIns="45709"/>
          <a:lstStyle/>
          <a:p>
            <a:pPr>
              <a:defRPr/>
            </a:pPr>
            <a:endParaRPr lang="en-US">
              <a:latin typeface="Arial" pitchFamily="34" charset="0"/>
              <a:ea typeface="ＭＳ Ｐゴシック"/>
              <a:cs typeface="ＭＳ Ｐゴシック"/>
            </a:endParaRPr>
          </a:p>
        </p:txBody>
      </p:sp>
      <p:pic>
        <p:nvPicPr>
          <p:cNvPr id="68616" name="Picture 10" descr="consulting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457325"/>
            <a:ext cx="2927350" cy="194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7" name="Picture 11" descr="47181122_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03913" y="3244850"/>
            <a:ext cx="2792412" cy="186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8" name="Picture 12" descr="telecom_termini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3890963"/>
            <a:ext cx="1636713" cy="245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Connector 10"/>
          <p:cNvCxnSpPr/>
          <p:nvPr/>
        </p:nvCxnSpPr>
        <p:spPr>
          <a:xfrm>
            <a:off x="487363" y="6399213"/>
            <a:ext cx="8442325" cy="1587"/>
          </a:xfrm>
          <a:prstGeom prst="line">
            <a:avLst/>
          </a:prstGeom>
          <a:ln w="12700" cap="flat" cmpd="sng" algn="ctr">
            <a:solidFill>
              <a:srgbClr val="005B5C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620" name="Footer Placeholder 3"/>
          <p:cNvSpPr txBox="1">
            <a:spLocks/>
          </p:cNvSpPr>
          <p:nvPr/>
        </p:nvSpPr>
        <p:spPr bwMode="auto">
          <a:xfrm>
            <a:off x="387350" y="6446838"/>
            <a:ext cx="65500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5" rIns="91429" bIns="45715"/>
          <a:lstStyle/>
          <a:p>
            <a:r>
              <a:rPr lang="ru-RU" sz="1400">
                <a:solidFill>
                  <a:srgbClr val="005B5C"/>
                </a:solidFill>
                <a:latin typeface="Arial Unicode MS" pitchFamily="-1" charset="0"/>
                <a:cs typeface="Arial Unicode MS" pitchFamily="-1" charset="0"/>
              </a:rPr>
              <a:t>Маркетинг в поддержку корпоративных продаж</a:t>
            </a:r>
            <a:endParaRPr lang="en-US" sz="1400">
              <a:solidFill>
                <a:srgbClr val="005B5C"/>
              </a:solidFill>
              <a:latin typeface="Arial Unicode MS" pitchFamily="-1" charset="0"/>
              <a:cs typeface="Arial Unicode MS" pitchFamily="-1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Заголовок 1"/>
          <p:cNvSpPr>
            <a:spLocks noGrp="1"/>
          </p:cNvSpPr>
          <p:nvPr>
            <p:ph type="title"/>
          </p:nvPr>
        </p:nvSpPr>
        <p:spPr>
          <a:xfrm>
            <a:off x="623888" y="330200"/>
            <a:ext cx="8229600" cy="949325"/>
          </a:xfrm>
        </p:spPr>
        <p:txBody>
          <a:bodyPr/>
          <a:lstStyle/>
          <a:p>
            <a:r>
              <a:rPr lang="en-US" sz="3600" smtClean="0">
                <a:solidFill>
                  <a:srgbClr val="007868"/>
                </a:solidFill>
              </a:rPr>
              <a:t>PROMT </a:t>
            </a:r>
            <a:r>
              <a:rPr lang="ru-RU" sz="3600" smtClean="0">
                <a:solidFill>
                  <a:srgbClr val="007868"/>
                </a:solidFill>
              </a:rPr>
              <a:t>в помощь: работа с клиентами</a:t>
            </a:r>
          </a:p>
        </p:txBody>
      </p:sp>
      <p:sp>
        <p:nvSpPr>
          <p:cNvPr id="69635" name="Содержимое 2"/>
          <p:cNvSpPr>
            <a:spLocks noGrp="1"/>
          </p:cNvSpPr>
          <p:nvPr>
            <p:ph idx="1"/>
          </p:nvPr>
        </p:nvSpPr>
        <p:spPr>
          <a:xfrm>
            <a:off x="528638" y="1417638"/>
            <a:ext cx="4162425" cy="4627562"/>
          </a:xfrm>
        </p:spPr>
        <p:txBody>
          <a:bodyPr/>
          <a:lstStyle/>
          <a:p>
            <a:r>
              <a:rPr lang="ru-RU" sz="2700" b="1" smtClean="0"/>
              <a:t>Собственный </a:t>
            </a:r>
            <a:r>
              <a:rPr lang="en-US" sz="2700" b="1" smtClean="0"/>
              <a:t>call-</a:t>
            </a:r>
            <a:r>
              <a:rPr lang="ru-RU" sz="2700" b="1" smtClean="0"/>
              <a:t>центр</a:t>
            </a:r>
          </a:p>
          <a:p>
            <a:endParaRPr lang="ru-RU" sz="2400" b="1" smtClean="0"/>
          </a:p>
          <a:p>
            <a:pPr>
              <a:buFont typeface="Wingdings" pitchFamily="-1" charset="2"/>
              <a:buChar char="Ø"/>
            </a:pPr>
            <a:r>
              <a:rPr lang="ru-RU" sz="1800" smtClean="0"/>
              <a:t>Телемаркетинг по базе клиентов, предоставленной партнером, с помощью ресурсов </a:t>
            </a:r>
            <a:r>
              <a:rPr lang="en-US" sz="1800" smtClean="0"/>
              <a:t>PROMT</a:t>
            </a:r>
            <a:r>
              <a:rPr lang="ru-RU" sz="1800" smtClean="0"/>
              <a:t>.</a:t>
            </a:r>
          </a:p>
          <a:p>
            <a:pPr>
              <a:buFont typeface="Wingdings" pitchFamily="-1" charset="2"/>
              <a:buChar char="Ø"/>
            </a:pPr>
            <a:endParaRPr lang="ru-RU" sz="1800" smtClean="0"/>
          </a:p>
          <a:p>
            <a:pPr>
              <a:buFont typeface="Wingdings" pitchFamily="-1" charset="2"/>
              <a:buChar char="Ø"/>
            </a:pPr>
            <a:r>
              <a:rPr lang="ru-RU" sz="1800" smtClean="0"/>
              <a:t>Работа с клиентом по схеме:</a:t>
            </a:r>
          </a:p>
          <a:p>
            <a:pPr>
              <a:buFont typeface="Wingdings" pitchFamily="-1" charset="2"/>
              <a:buChar char="Ø"/>
            </a:pPr>
            <a:endParaRPr lang="ru-RU" sz="1800" smtClean="0"/>
          </a:p>
          <a:p>
            <a:pPr>
              <a:spcBef>
                <a:spcPts val="438"/>
              </a:spcBef>
              <a:buFont typeface="Arial" charset="0"/>
              <a:buChar char="•"/>
            </a:pPr>
            <a:r>
              <a:rPr lang="ru-RU" sz="1800" smtClean="0"/>
              <a:t>предпродажная подготовка,</a:t>
            </a:r>
          </a:p>
          <a:p>
            <a:pPr>
              <a:spcBef>
                <a:spcPts val="438"/>
              </a:spcBef>
              <a:buFont typeface="Arial" charset="0"/>
              <a:buChar char="•"/>
            </a:pPr>
            <a:r>
              <a:rPr lang="ru-RU" sz="1800" smtClean="0"/>
              <a:t>постпродажное сопровождение,</a:t>
            </a:r>
          </a:p>
          <a:p>
            <a:pPr>
              <a:spcBef>
                <a:spcPts val="438"/>
              </a:spcBef>
              <a:buFont typeface="Arial" charset="0"/>
              <a:buChar char="•"/>
            </a:pPr>
            <a:r>
              <a:rPr lang="ru-RU" sz="1800" smtClean="0"/>
              <a:t>лингвистическая поддержка.</a:t>
            </a:r>
          </a:p>
          <a:p>
            <a:pPr>
              <a:buFont typeface="Wingdings" pitchFamily="-1" charset="2"/>
              <a:buChar char="ü"/>
            </a:pPr>
            <a:endParaRPr lang="ru-RU" sz="1800" smtClean="0"/>
          </a:p>
          <a:p>
            <a:pPr>
              <a:buFont typeface="Wingdings" pitchFamily="-1" charset="2"/>
              <a:buChar char="Ø"/>
            </a:pPr>
            <a:r>
              <a:rPr lang="ru-RU" sz="1800" smtClean="0"/>
              <a:t>Продажа решений – через партнера.</a:t>
            </a:r>
          </a:p>
          <a:p>
            <a:endParaRPr lang="en-US" sz="1800" smtClean="0"/>
          </a:p>
          <a:p>
            <a:endParaRPr lang="ru-RU" sz="1800" smtClean="0"/>
          </a:p>
        </p:txBody>
      </p:sp>
      <p:pic>
        <p:nvPicPr>
          <p:cNvPr id="69636" name="Рисунок 4" descr="2_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91063" y="1635125"/>
            <a:ext cx="4162425" cy="313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/>
        </p:nvCxnSpPr>
        <p:spPr>
          <a:xfrm>
            <a:off x="487363" y="6399213"/>
            <a:ext cx="8442325" cy="1587"/>
          </a:xfrm>
          <a:prstGeom prst="line">
            <a:avLst/>
          </a:prstGeom>
          <a:ln w="12700" cap="flat" cmpd="sng" algn="ctr">
            <a:solidFill>
              <a:srgbClr val="005B5C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638" name="Footer Placeholder 3"/>
          <p:cNvSpPr txBox="1">
            <a:spLocks/>
          </p:cNvSpPr>
          <p:nvPr/>
        </p:nvSpPr>
        <p:spPr bwMode="auto">
          <a:xfrm>
            <a:off x="387350" y="6446838"/>
            <a:ext cx="65500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5" rIns="91429" bIns="45715"/>
          <a:lstStyle/>
          <a:p>
            <a:r>
              <a:rPr lang="ru-RU" sz="1400">
                <a:solidFill>
                  <a:srgbClr val="005B5C"/>
                </a:solidFill>
                <a:latin typeface="Arial Unicode MS" pitchFamily="-1" charset="0"/>
                <a:cs typeface="Arial Unicode MS" pitchFamily="-1" charset="0"/>
              </a:rPr>
              <a:t>Маркетинг в поддержку корпоративных продаж</a:t>
            </a:r>
            <a:endParaRPr lang="en-US" sz="1400">
              <a:solidFill>
                <a:srgbClr val="005B5C"/>
              </a:solidFill>
              <a:latin typeface="Arial Unicode MS" pitchFamily="-1" charset="0"/>
              <a:cs typeface="Arial Unicode MS" pitchFamily="-1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5"/>
          <p:cNvSpPr>
            <a:spLocks noChangeArrowheads="1"/>
          </p:cNvSpPr>
          <p:nvPr/>
        </p:nvSpPr>
        <p:spPr bwMode="auto">
          <a:xfrm>
            <a:off x="377825" y="1706563"/>
            <a:ext cx="3708400" cy="389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7" tIns="45709" rIns="91417" bIns="45709" anchor="ctr">
            <a:spAutoFit/>
          </a:bodyPr>
          <a:lstStyle/>
          <a:p>
            <a:pPr eaLnBrk="0" hangingPunct="0"/>
            <a:r>
              <a:rPr lang="ru-RU" sz="1900">
                <a:latin typeface="Calibri" pitchFamily="-1" charset="0"/>
              </a:rPr>
              <a:t>Мы расскажем вашим клиентам о преимуществах программ-переводчиков PROMT.</a:t>
            </a:r>
            <a:br>
              <a:rPr lang="ru-RU" sz="1900">
                <a:latin typeface="Calibri" pitchFamily="-1" charset="0"/>
              </a:rPr>
            </a:br>
            <a:r>
              <a:rPr lang="ru-RU" sz="1900">
                <a:latin typeface="Calibri" pitchFamily="-1" charset="0"/>
              </a:rPr>
              <a:t/>
            </a:r>
            <a:br>
              <a:rPr lang="ru-RU" sz="1900">
                <a:latin typeface="Calibri" pitchFamily="-1" charset="0"/>
              </a:rPr>
            </a:br>
            <a:r>
              <a:rPr lang="ru-RU" sz="1900">
                <a:latin typeface="Calibri" pitchFamily="-1" charset="0"/>
              </a:rPr>
              <a:t>Презентации происходят в формате </a:t>
            </a:r>
            <a:r>
              <a:rPr lang="ru-RU" sz="1900" b="1">
                <a:latin typeface="Calibri" pitchFamily="-1" charset="0"/>
              </a:rPr>
              <a:t>вебинара</a:t>
            </a:r>
            <a:r>
              <a:rPr lang="ru-RU" sz="1900">
                <a:latin typeface="Calibri" pitchFamily="-1" charset="0"/>
              </a:rPr>
              <a:t>. </a:t>
            </a:r>
            <a:br>
              <a:rPr lang="ru-RU" sz="1900">
                <a:latin typeface="Calibri" pitchFamily="-1" charset="0"/>
              </a:rPr>
            </a:br>
            <a:r>
              <a:rPr lang="ru-RU" sz="1900">
                <a:latin typeface="Calibri" pitchFamily="-1" charset="0"/>
              </a:rPr>
              <a:t/>
            </a:r>
            <a:br>
              <a:rPr lang="ru-RU" sz="1900">
                <a:latin typeface="Calibri" pitchFamily="-1" charset="0"/>
              </a:rPr>
            </a:br>
            <a:r>
              <a:rPr lang="ru-RU" sz="1900">
                <a:latin typeface="Calibri" pitchFamily="-1" charset="0"/>
              </a:rPr>
              <a:t>Для клиентов это не только интересно, но и выгодно: все, кто прослушает вебинар, </a:t>
            </a:r>
            <a:r>
              <a:rPr lang="ru-RU" sz="1900" b="1">
                <a:latin typeface="Calibri" pitchFamily="-1" charset="0"/>
              </a:rPr>
              <a:t>получат скидку 5 % на покупку переводчиков</a:t>
            </a:r>
            <a:r>
              <a:rPr lang="ru-RU" sz="1900">
                <a:latin typeface="Calibri" pitchFamily="-1" charset="0"/>
              </a:rPr>
              <a:t>. </a:t>
            </a:r>
            <a:br>
              <a:rPr lang="ru-RU" sz="1900">
                <a:latin typeface="Calibri" pitchFamily="-1" charset="0"/>
              </a:rPr>
            </a:br>
            <a:endParaRPr lang="ru-RU" sz="1900">
              <a:latin typeface="Calibri" pitchFamily="-1" charset="0"/>
            </a:endParaRPr>
          </a:p>
        </p:txBody>
      </p:sp>
      <p:sp>
        <p:nvSpPr>
          <p:cNvPr id="70659" name="Rectangle 2"/>
          <p:cNvSpPr txBox="1">
            <a:spLocks noChangeArrowheads="1"/>
          </p:cNvSpPr>
          <p:nvPr/>
        </p:nvSpPr>
        <p:spPr bwMode="auto">
          <a:xfrm>
            <a:off x="781050" y="200025"/>
            <a:ext cx="8351838" cy="143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7" tIns="45709" rIns="91417" bIns="45709" anchor="ctr"/>
          <a:lstStyle/>
          <a:p>
            <a:pPr eaLnBrk="0" hangingPunct="0"/>
            <a:r>
              <a:rPr lang="en-US" sz="3200">
                <a:solidFill>
                  <a:srgbClr val="007868"/>
                </a:solidFill>
                <a:latin typeface="Calibri" pitchFamily="-1" charset="0"/>
              </a:rPr>
              <a:t>PROMT </a:t>
            </a:r>
            <a:r>
              <a:rPr lang="ru-RU" sz="3200">
                <a:solidFill>
                  <a:srgbClr val="007868"/>
                </a:solidFill>
                <a:latin typeface="Calibri" pitchFamily="-1" charset="0"/>
              </a:rPr>
              <a:t>в помощь: вебинары для клиентов</a:t>
            </a:r>
          </a:p>
        </p:txBody>
      </p:sp>
      <p:pic>
        <p:nvPicPr>
          <p:cNvPr id="70660" name="Рисунок 4" descr="istock_000000117689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86225" y="1914525"/>
            <a:ext cx="4752975" cy="356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/>
        </p:nvCxnSpPr>
        <p:spPr>
          <a:xfrm>
            <a:off x="487363" y="6399213"/>
            <a:ext cx="8442325" cy="1587"/>
          </a:xfrm>
          <a:prstGeom prst="line">
            <a:avLst/>
          </a:prstGeom>
          <a:ln w="12700" cap="flat" cmpd="sng" algn="ctr">
            <a:solidFill>
              <a:srgbClr val="005B5C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662" name="Footer Placeholder 3"/>
          <p:cNvSpPr txBox="1">
            <a:spLocks/>
          </p:cNvSpPr>
          <p:nvPr/>
        </p:nvSpPr>
        <p:spPr bwMode="auto">
          <a:xfrm>
            <a:off x="387350" y="6446838"/>
            <a:ext cx="65500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5" rIns="91429" bIns="45715"/>
          <a:lstStyle/>
          <a:p>
            <a:r>
              <a:rPr lang="ru-RU" sz="1400">
                <a:solidFill>
                  <a:srgbClr val="005B5C"/>
                </a:solidFill>
                <a:latin typeface="Arial Unicode MS" pitchFamily="-1" charset="0"/>
                <a:cs typeface="Arial Unicode MS" pitchFamily="-1" charset="0"/>
              </a:rPr>
              <a:t>Маркетинг в поддержку корпоративных продаж</a:t>
            </a:r>
            <a:endParaRPr lang="en-US" sz="1400">
              <a:solidFill>
                <a:srgbClr val="005B5C"/>
              </a:solidFill>
              <a:latin typeface="Arial Unicode MS" pitchFamily="-1" charset="0"/>
              <a:cs typeface="Arial Unicode MS" pitchFamily="-1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xtBox 1"/>
          <p:cNvSpPr txBox="1">
            <a:spLocks noChangeArrowheads="1"/>
          </p:cNvSpPr>
          <p:nvPr/>
        </p:nvSpPr>
        <p:spPr bwMode="auto">
          <a:xfrm>
            <a:off x="1771650" y="2665413"/>
            <a:ext cx="5976938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17" tIns="45709" rIns="91417" bIns="45709">
            <a:spAutoFit/>
          </a:bodyPr>
          <a:lstStyle/>
          <a:p>
            <a:r>
              <a:rPr lang="ru-RU" sz="4800" b="1">
                <a:solidFill>
                  <a:srgbClr val="007868"/>
                </a:solidFill>
                <a:latin typeface="Calibri" pitchFamily="-1" charset="0"/>
              </a:rPr>
              <a:t>Акции для партнеров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487363" y="6399213"/>
            <a:ext cx="8442325" cy="1587"/>
          </a:xfrm>
          <a:prstGeom prst="line">
            <a:avLst/>
          </a:prstGeom>
          <a:ln w="12700" cap="flat" cmpd="sng" algn="ctr">
            <a:solidFill>
              <a:srgbClr val="005B5C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708" name="Footer Placeholder 3"/>
          <p:cNvSpPr txBox="1">
            <a:spLocks/>
          </p:cNvSpPr>
          <p:nvPr/>
        </p:nvSpPr>
        <p:spPr bwMode="auto">
          <a:xfrm>
            <a:off x="387350" y="6446838"/>
            <a:ext cx="65500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5" rIns="91429" bIns="45715"/>
          <a:lstStyle/>
          <a:p>
            <a:r>
              <a:rPr lang="ru-RU" sz="1400">
                <a:solidFill>
                  <a:srgbClr val="005B5C"/>
                </a:solidFill>
                <a:latin typeface="Arial Unicode MS" pitchFamily="-1" charset="0"/>
                <a:cs typeface="Arial Unicode MS" pitchFamily="-1" charset="0"/>
              </a:rPr>
              <a:t>Маркетинг в поддержку корпоративных продаж</a:t>
            </a:r>
            <a:endParaRPr lang="en-US" sz="1400">
              <a:solidFill>
                <a:srgbClr val="005B5C"/>
              </a:solidFill>
              <a:latin typeface="Arial Unicode MS" pitchFamily="-1" charset="0"/>
              <a:cs typeface="Arial Unicode MS" pitchFamily="-1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Box 3"/>
          <p:cNvSpPr txBox="1">
            <a:spLocks noChangeArrowheads="1"/>
          </p:cNvSpPr>
          <p:nvPr/>
        </p:nvSpPr>
        <p:spPr bwMode="auto">
          <a:xfrm>
            <a:off x="2968625" y="577850"/>
            <a:ext cx="37798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7" tIns="45709" rIns="91417" bIns="45709">
            <a:spAutoFit/>
          </a:bodyPr>
          <a:lstStyle/>
          <a:p>
            <a:r>
              <a:rPr lang="ru-RU" sz="3200" b="1">
                <a:solidFill>
                  <a:srgbClr val="007868"/>
                </a:solidFill>
                <a:latin typeface="Calibri" pitchFamily="-1" charset="0"/>
              </a:rPr>
              <a:t>Стань первым!</a:t>
            </a:r>
          </a:p>
        </p:txBody>
      </p:sp>
      <p:pic>
        <p:nvPicPr>
          <p:cNvPr id="73731" name="Рисунок 5" descr="EzYTYtNjk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6963" y="3154363"/>
            <a:ext cx="4224337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2" name="TextBox 7"/>
          <p:cNvSpPr txBox="1">
            <a:spLocks noChangeArrowheads="1"/>
          </p:cNvSpPr>
          <p:nvPr/>
        </p:nvSpPr>
        <p:spPr bwMode="auto">
          <a:xfrm>
            <a:off x="0" y="1162050"/>
            <a:ext cx="9144000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7" tIns="45709" rIns="91417" bIns="45709">
            <a:spAutoFit/>
          </a:bodyPr>
          <a:lstStyle/>
          <a:p>
            <a:pPr lvl="1"/>
            <a:r>
              <a:rPr lang="ru-RU" sz="2000">
                <a:latin typeface="Calibri" pitchFamily="-1" charset="0"/>
              </a:rPr>
              <a:t>Партнер 2-го уровня, который первым пришлет запрос спецификацию о предполагаемой сделке на закупку корпоративных решений PROMT, получает снижение РРЦ в размере </a:t>
            </a:r>
            <a:r>
              <a:rPr lang="ru-RU" sz="2000" b="1">
                <a:latin typeface="Calibri" pitchFamily="-1" charset="0"/>
              </a:rPr>
              <a:t>10%  </a:t>
            </a:r>
            <a:r>
              <a:rPr lang="ru-RU" sz="2000">
                <a:latin typeface="Calibri" pitchFamily="-1" charset="0"/>
              </a:rPr>
              <a:t>на поставку  в рамках этого запроса.</a:t>
            </a:r>
          </a:p>
          <a:p>
            <a:pPr lvl="1"/>
            <a:endParaRPr lang="ru-RU" sz="2000">
              <a:latin typeface="Calibri" pitchFamily="-1" charset="0"/>
            </a:endParaRPr>
          </a:p>
          <a:p>
            <a:pPr lvl="1"/>
            <a:r>
              <a:rPr lang="ru-RU" sz="2000">
                <a:latin typeface="Calibri" pitchFamily="-1" charset="0"/>
              </a:rPr>
              <a:t>Заявки  остальных партнеров в рамках такого запроса обслуживаются по обычным ценам.</a:t>
            </a:r>
          </a:p>
          <a:p>
            <a:endParaRPr lang="ru-RU" sz="2000">
              <a:latin typeface="Calibri" pitchFamily="-1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87363" y="6399213"/>
            <a:ext cx="8442325" cy="1587"/>
          </a:xfrm>
          <a:prstGeom prst="line">
            <a:avLst/>
          </a:prstGeom>
          <a:ln w="12700" cap="flat" cmpd="sng" algn="ctr">
            <a:solidFill>
              <a:srgbClr val="005B5C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734" name="Footer Placeholder 3"/>
          <p:cNvSpPr txBox="1">
            <a:spLocks/>
          </p:cNvSpPr>
          <p:nvPr/>
        </p:nvSpPr>
        <p:spPr bwMode="auto">
          <a:xfrm>
            <a:off x="387350" y="6446838"/>
            <a:ext cx="65500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5" rIns="91429" bIns="45715"/>
          <a:lstStyle/>
          <a:p>
            <a:r>
              <a:rPr lang="ru-RU" sz="1400">
                <a:solidFill>
                  <a:srgbClr val="005B5C"/>
                </a:solidFill>
                <a:latin typeface="Arial Unicode MS" pitchFamily="-1" charset="0"/>
                <a:cs typeface="Arial Unicode MS" pitchFamily="-1" charset="0"/>
              </a:rPr>
              <a:t>Маркетинг в поддержку корпоративных продаж</a:t>
            </a:r>
            <a:endParaRPr lang="en-US" sz="1400">
              <a:solidFill>
                <a:srgbClr val="005B5C"/>
              </a:solidFill>
              <a:latin typeface="Arial Unicode MS" pitchFamily="-1" charset="0"/>
              <a:cs typeface="Arial Unicode MS" pitchFamily="-1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Box 3"/>
          <p:cNvSpPr txBox="1">
            <a:spLocks noChangeArrowheads="1"/>
          </p:cNvSpPr>
          <p:nvPr/>
        </p:nvSpPr>
        <p:spPr bwMode="auto">
          <a:xfrm>
            <a:off x="900113" y="495300"/>
            <a:ext cx="71532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17" tIns="45709" rIns="91417" bIns="45709">
            <a:spAutoFit/>
          </a:bodyPr>
          <a:lstStyle/>
          <a:p>
            <a:r>
              <a:rPr lang="ru-RU" sz="3600" b="1">
                <a:solidFill>
                  <a:srgbClr val="007868"/>
                </a:solidFill>
                <a:latin typeface="Calibri" pitchFamily="-1" charset="0"/>
              </a:rPr>
              <a:t>Совместные акции и мероприятия</a:t>
            </a:r>
          </a:p>
        </p:txBody>
      </p:sp>
      <p:sp>
        <p:nvSpPr>
          <p:cNvPr id="75779" name="TextBox 6"/>
          <p:cNvSpPr txBox="1">
            <a:spLocks noChangeArrowheads="1"/>
          </p:cNvSpPr>
          <p:nvPr/>
        </p:nvSpPr>
        <p:spPr bwMode="auto">
          <a:xfrm>
            <a:off x="827088" y="1900238"/>
            <a:ext cx="6443662" cy="355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7" tIns="45709" rIns="91417" bIns="45709">
            <a:spAutoFit/>
          </a:bodyPr>
          <a:lstStyle/>
          <a:p>
            <a:pPr marL="441325" indent="-441325" eaLnBrk="0" hangingPunct="0">
              <a:lnSpc>
                <a:spcPct val="200000"/>
              </a:lnSpc>
              <a:buFont typeface="Wingdings" pitchFamily="-1" charset="2"/>
              <a:buChar char="ü"/>
            </a:pPr>
            <a:r>
              <a:rPr lang="ru-RU" sz="2400">
                <a:latin typeface="Calibri" pitchFamily="-1" charset="0"/>
                <a:cs typeface="Times New Roman" pitchFamily="-1" charset="0"/>
              </a:rPr>
              <a:t>Партнерские семинары и конференции</a:t>
            </a:r>
          </a:p>
          <a:p>
            <a:pPr marL="441325" indent="-441325" eaLnBrk="0" hangingPunct="0">
              <a:lnSpc>
                <a:spcPct val="200000"/>
              </a:lnSpc>
              <a:buFont typeface="Wingdings" pitchFamily="-1" charset="2"/>
              <a:buChar char="ü"/>
            </a:pPr>
            <a:r>
              <a:rPr lang="ru-RU" sz="2400">
                <a:latin typeface="Calibri" pitchFamily="-1" charset="0"/>
                <a:cs typeface="Times New Roman" pitchFamily="-1" charset="0"/>
              </a:rPr>
              <a:t>Мотивационные программы для партнеров</a:t>
            </a:r>
          </a:p>
          <a:p>
            <a:pPr marL="441325" indent="-441325" eaLnBrk="0" hangingPunct="0">
              <a:lnSpc>
                <a:spcPct val="200000"/>
              </a:lnSpc>
              <a:buFont typeface="Wingdings" pitchFamily="-1" charset="2"/>
              <a:buChar char="ü"/>
            </a:pPr>
            <a:r>
              <a:rPr lang="ru-RU" sz="2400">
                <a:latin typeface="Calibri" pitchFamily="-1" charset="0"/>
                <a:cs typeface="Times New Roman" pitchFamily="-1" charset="0"/>
              </a:rPr>
              <a:t>Рекламные акции для клиентов</a:t>
            </a:r>
          </a:p>
          <a:p>
            <a:pPr marL="441325" indent="-441325" eaLnBrk="0" hangingPunct="0">
              <a:lnSpc>
                <a:spcPct val="200000"/>
              </a:lnSpc>
              <a:buFont typeface="Wingdings" pitchFamily="-1" charset="2"/>
              <a:buChar char="ü"/>
            </a:pPr>
            <a:r>
              <a:rPr lang="ru-RU" sz="2400">
                <a:latin typeface="Calibri" pitchFamily="-1" charset="0"/>
                <a:cs typeface="Times New Roman" pitchFamily="-1" charset="0"/>
              </a:rPr>
              <a:t>И многое, многое другое…</a:t>
            </a:r>
          </a:p>
          <a:p>
            <a:pPr marL="441325" indent="-441325" eaLnBrk="0" hangingPunct="0"/>
            <a:endParaRPr lang="en-US">
              <a:latin typeface="Calibri" pitchFamily="-1" charset="0"/>
              <a:cs typeface="Times New Roman" pitchFamily="-1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87363" y="6399213"/>
            <a:ext cx="8442325" cy="1587"/>
          </a:xfrm>
          <a:prstGeom prst="line">
            <a:avLst/>
          </a:prstGeom>
          <a:ln w="12700" cap="flat" cmpd="sng" algn="ctr">
            <a:solidFill>
              <a:srgbClr val="005B5C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781" name="Footer Placeholder 3"/>
          <p:cNvSpPr txBox="1">
            <a:spLocks/>
          </p:cNvSpPr>
          <p:nvPr/>
        </p:nvSpPr>
        <p:spPr bwMode="auto">
          <a:xfrm>
            <a:off x="387350" y="6446838"/>
            <a:ext cx="65500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5" rIns="91429" bIns="45715"/>
          <a:lstStyle/>
          <a:p>
            <a:r>
              <a:rPr lang="ru-RU" sz="1400">
                <a:solidFill>
                  <a:srgbClr val="005B5C"/>
                </a:solidFill>
                <a:latin typeface="Arial Unicode MS" pitchFamily="-1" charset="0"/>
                <a:cs typeface="Arial Unicode MS" pitchFamily="-1" charset="0"/>
              </a:rPr>
              <a:t>Маркетинг в поддержку корпоративных продаж</a:t>
            </a:r>
            <a:endParaRPr lang="en-US" sz="1400">
              <a:solidFill>
                <a:srgbClr val="005B5C"/>
              </a:solidFill>
              <a:latin typeface="Arial Unicode MS" pitchFamily="-1" charset="0"/>
              <a:cs typeface="Arial Unicode MS" pitchFamily="-1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ww.bmdubai.com/images/contactus-phon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0750" y="2205038"/>
            <a:ext cx="2857500" cy="2857500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</p:pic>
      <p:sp>
        <p:nvSpPr>
          <p:cNvPr id="76803" name="Rectangle 6"/>
          <p:cNvSpPr>
            <a:spLocks noChangeArrowheads="1"/>
          </p:cNvSpPr>
          <p:nvPr/>
        </p:nvSpPr>
        <p:spPr bwMode="auto">
          <a:xfrm>
            <a:off x="4030663" y="2093913"/>
            <a:ext cx="4718050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solidFill>
                  <a:srgbClr val="0D7852"/>
                </a:solidFill>
                <a:latin typeface="Arial Unicode MS" pitchFamily="-1" charset="0"/>
                <a:cs typeface="Arial" charset="0"/>
              </a:rPr>
              <a:t>Рустам Шакуров</a:t>
            </a:r>
            <a:endParaRPr lang="en-US" sz="1400" b="1">
              <a:solidFill>
                <a:srgbClr val="0D7852"/>
              </a:solidFill>
              <a:latin typeface="Arial Unicode MS" pitchFamily="-1" charset="0"/>
              <a:cs typeface="Arial" charset="0"/>
            </a:endParaRPr>
          </a:p>
          <a:p>
            <a:r>
              <a:rPr lang="ru-RU" sz="1400">
                <a:solidFill>
                  <a:srgbClr val="0D7852"/>
                </a:solidFill>
                <a:latin typeface="Arial Unicode MS" pitchFamily="-1" charset="0"/>
                <a:cs typeface="Arial" charset="0"/>
              </a:rPr>
              <a:t>менеджер по работе с партнерами</a:t>
            </a:r>
            <a:endParaRPr lang="en-US" sz="1400">
              <a:solidFill>
                <a:srgbClr val="0D7852"/>
              </a:solidFill>
              <a:latin typeface="Arial Unicode MS" pitchFamily="-1" charset="0"/>
              <a:cs typeface="Arial" charset="0"/>
            </a:endParaRPr>
          </a:p>
          <a:p>
            <a:r>
              <a:rPr lang="en-US" sz="1400"/>
              <a:t>+7</a:t>
            </a:r>
            <a:r>
              <a:rPr lang="ru-RU" sz="1400"/>
              <a:t> (495)580-48-48</a:t>
            </a:r>
            <a:endParaRPr lang="en-US" sz="1400">
              <a:solidFill>
                <a:srgbClr val="0D7852"/>
              </a:solidFill>
              <a:latin typeface="Arial Unicode MS" pitchFamily="-1" charset="0"/>
              <a:cs typeface="Arial" charset="0"/>
            </a:endParaRPr>
          </a:p>
          <a:p>
            <a:r>
              <a:rPr lang="en-US" sz="1400">
                <a:solidFill>
                  <a:schemeClr val="accent1"/>
                </a:solidFill>
                <a:latin typeface="Arial Unicode MS" pitchFamily="-1" charset="0"/>
                <a:cs typeface="Arial" charset="0"/>
                <a:hlinkClick r:id="rId3"/>
              </a:rPr>
              <a:t>Rustam.Shakurov</a:t>
            </a:r>
            <a:r>
              <a:rPr lang="ru-RU" sz="1400">
                <a:solidFill>
                  <a:schemeClr val="accent1"/>
                </a:solidFill>
                <a:latin typeface="Arial Unicode MS" pitchFamily="-1" charset="0"/>
                <a:cs typeface="Arial" charset="0"/>
                <a:hlinkClick r:id="rId3"/>
              </a:rPr>
              <a:t>@promt.ru</a:t>
            </a:r>
            <a:endParaRPr lang="en-US" sz="1400">
              <a:solidFill>
                <a:schemeClr val="accent1"/>
              </a:solidFill>
              <a:latin typeface="Arial Unicode MS" pitchFamily="-1" charset="0"/>
              <a:cs typeface="Arial" charset="0"/>
            </a:endParaRPr>
          </a:p>
          <a:p>
            <a:endParaRPr lang="en-US" sz="1400">
              <a:solidFill>
                <a:schemeClr val="accent1"/>
              </a:solidFill>
              <a:latin typeface="Arial Unicode MS" pitchFamily="-1" charset="0"/>
              <a:cs typeface="Arial" charset="0"/>
            </a:endParaRPr>
          </a:p>
          <a:p>
            <a:r>
              <a:rPr lang="ru-RU" sz="1400" b="1">
                <a:solidFill>
                  <a:srgbClr val="0D7852"/>
                </a:solidFill>
                <a:latin typeface="Arial Unicode MS" pitchFamily="-1" charset="0"/>
                <a:cs typeface="Arial" charset="0"/>
              </a:rPr>
              <a:t>Виталий Малинкин</a:t>
            </a:r>
            <a:r>
              <a:rPr lang="ru-RU" sz="1400">
                <a:solidFill>
                  <a:srgbClr val="0D7852"/>
                </a:solidFill>
                <a:latin typeface="Arial Unicode MS" pitchFamily="-1" charset="0"/>
                <a:cs typeface="Arial" charset="0"/>
              </a:rPr>
              <a:t/>
            </a:r>
            <a:br>
              <a:rPr lang="ru-RU" sz="1400">
                <a:solidFill>
                  <a:srgbClr val="0D7852"/>
                </a:solidFill>
                <a:latin typeface="Arial Unicode MS" pitchFamily="-1" charset="0"/>
                <a:cs typeface="Arial" charset="0"/>
              </a:rPr>
            </a:br>
            <a:r>
              <a:rPr lang="ru-RU" sz="1400">
                <a:solidFill>
                  <a:srgbClr val="0D7852"/>
                </a:solidFill>
                <a:latin typeface="Arial Unicode MS" pitchFamily="-1" charset="0"/>
                <a:cs typeface="Arial" charset="0"/>
              </a:rPr>
              <a:t> менеджер по работе с корпоративными клиентами</a:t>
            </a:r>
          </a:p>
          <a:p>
            <a:r>
              <a:rPr lang="ru-RU" sz="1400"/>
              <a:t>+7 (812) 611-00-50 (доп. 129)</a:t>
            </a:r>
          </a:p>
          <a:p>
            <a:r>
              <a:rPr lang="en-US" sz="1400">
                <a:solidFill>
                  <a:schemeClr val="accent1"/>
                </a:solidFill>
                <a:latin typeface="Arial Unicode MS" pitchFamily="-1" charset="0"/>
                <a:cs typeface="Arial" charset="0"/>
                <a:hlinkClick r:id="rId4"/>
              </a:rPr>
              <a:t>Vitaliy.Malinkin@promt.ru</a:t>
            </a:r>
            <a:endParaRPr lang="en-US" sz="1400">
              <a:solidFill>
                <a:schemeClr val="accent1"/>
              </a:solidFill>
              <a:latin typeface="Arial Unicode MS" pitchFamily="-1" charset="0"/>
              <a:cs typeface="Arial" charset="0"/>
            </a:endParaRPr>
          </a:p>
          <a:p>
            <a:endParaRPr lang="en-US" sz="1400"/>
          </a:p>
          <a:p>
            <a:r>
              <a:rPr lang="ru-RU" sz="1400" b="1">
                <a:solidFill>
                  <a:srgbClr val="0D7852"/>
                </a:solidFill>
                <a:latin typeface="Arial Unicode MS" pitchFamily="-1" charset="0"/>
                <a:cs typeface="Arial" charset="0"/>
              </a:rPr>
              <a:t>Анна Полякова</a:t>
            </a:r>
          </a:p>
          <a:p>
            <a:r>
              <a:rPr lang="ru-RU" sz="1400">
                <a:solidFill>
                  <a:srgbClr val="0D7852"/>
                </a:solidFill>
                <a:latin typeface="Arial Unicode MS" pitchFamily="-1" charset="0"/>
                <a:cs typeface="Arial" charset="0"/>
              </a:rPr>
              <a:t>менеджер по маркетинговой поддержке партнеров компании PROMT</a:t>
            </a:r>
            <a:endParaRPr lang="en-US" sz="1400">
              <a:solidFill>
                <a:srgbClr val="0D7852"/>
              </a:solidFill>
              <a:latin typeface="Arial Unicode MS" pitchFamily="-1" charset="0"/>
              <a:cs typeface="Arial" charset="0"/>
            </a:endParaRPr>
          </a:p>
          <a:p>
            <a:r>
              <a:rPr lang="ru-RU" sz="1400"/>
              <a:t>+7 (495)580-48-48</a:t>
            </a:r>
          </a:p>
          <a:p>
            <a:r>
              <a:rPr lang="ru-RU" sz="1400">
                <a:solidFill>
                  <a:schemeClr val="accent1"/>
                </a:solidFill>
                <a:latin typeface="Arial Unicode MS" pitchFamily="-1" charset="0"/>
                <a:cs typeface="Arial" charset="0"/>
                <a:hlinkClick r:id="rId4"/>
              </a:rPr>
              <a:t>anna.polyakova@promt.ru</a:t>
            </a:r>
          </a:p>
          <a:p>
            <a:endParaRPr lang="en-US" sz="1400">
              <a:latin typeface="Arial Unicode MS" pitchFamily="-1" charset="0"/>
              <a:cs typeface="Arial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184150" y="650875"/>
            <a:ext cx="9010650" cy="766763"/>
          </a:xfrm>
        </p:spPr>
        <p:txBody>
          <a:bodyPr/>
          <a:lstStyle/>
          <a:p>
            <a:r>
              <a:rPr lang="ru-RU" sz="3600" smtClean="0">
                <a:solidFill>
                  <a:srgbClr val="005B5C"/>
                </a:solidFill>
              </a:rPr>
              <a:t>Привлекательность машинного перевода 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487363" y="1531938"/>
            <a:ext cx="8229600" cy="4705350"/>
          </a:xfrm>
        </p:spPr>
        <p:txBody>
          <a:bodyPr/>
          <a:lstStyle/>
          <a:p>
            <a:pPr marL="361950" indent="-361950" defTabSz="914400">
              <a:buFont typeface="Arial Unicode MS" pitchFamily="-1" charset="0"/>
              <a:buChar char="‣"/>
            </a:pPr>
            <a:r>
              <a:rPr lang="ru-RU" sz="2000" smtClean="0">
                <a:solidFill>
                  <a:srgbClr val="000000"/>
                </a:solidFill>
                <a:latin typeface="Arial Unicode MS" pitchFamily="-1" charset="0"/>
                <a:cs typeface="Arial Unicode MS" pitchFamily="-1" charset="0"/>
              </a:rPr>
              <a:t>Глобализация, необходимость работы с информацией из разных стран. </a:t>
            </a:r>
          </a:p>
          <a:p>
            <a:pPr marL="361950" indent="-361950" defTabSz="914400">
              <a:buFont typeface="Arial Unicode MS" pitchFamily="-1" charset="0"/>
              <a:buChar char="‣"/>
            </a:pPr>
            <a:r>
              <a:rPr lang="ru-RU" sz="2000" smtClean="0">
                <a:solidFill>
                  <a:srgbClr val="000000"/>
                </a:solidFill>
                <a:latin typeface="Arial Unicode MS" pitchFamily="-1" charset="0"/>
                <a:cs typeface="Arial Unicode MS" pitchFamily="-1" charset="0"/>
              </a:rPr>
              <a:t>Контент компаний практически полностью становится</a:t>
            </a:r>
            <a:r>
              <a:rPr lang="en-US" sz="2000" smtClean="0">
                <a:solidFill>
                  <a:srgbClr val="000000"/>
                </a:solidFill>
                <a:latin typeface="Arial Unicode MS" pitchFamily="-1" charset="0"/>
                <a:cs typeface="Arial Unicode MS" pitchFamily="-1" charset="0"/>
              </a:rPr>
              <a:t> </a:t>
            </a:r>
            <a:r>
              <a:rPr lang="ru-RU" sz="2000" smtClean="0">
                <a:solidFill>
                  <a:srgbClr val="000000"/>
                </a:solidFill>
                <a:latin typeface="Arial Unicode MS" pitchFamily="-1" charset="0"/>
                <a:cs typeface="Arial Unicode MS" pitchFamily="-1" charset="0"/>
              </a:rPr>
              <a:t>цифровым и существует в стандартных форматах.</a:t>
            </a:r>
          </a:p>
          <a:p>
            <a:pPr marL="361950" indent="-361950" defTabSz="914400">
              <a:buFont typeface="Arial" charset="0"/>
              <a:buChar char="•"/>
            </a:pPr>
            <a:endParaRPr lang="ru-RU" sz="2000" smtClean="0">
              <a:solidFill>
                <a:srgbClr val="000000"/>
              </a:solidFill>
              <a:latin typeface="Arial Unicode MS" pitchFamily="-1" charset="0"/>
              <a:cs typeface="Arial Unicode MS" pitchFamily="-1" charset="0"/>
            </a:endParaRPr>
          </a:p>
          <a:p>
            <a:pPr marL="361950" indent="-361950" defTabSz="914400">
              <a:buFont typeface="Arial Unicode MS" pitchFamily="-1" charset="0"/>
              <a:buChar char="‣"/>
            </a:pPr>
            <a:r>
              <a:rPr lang="ru-RU" sz="2000" smtClean="0">
                <a:solidFill>
                  <a:srgbClr val="000000"/>
                </a:solidFill>
                <a:latin typeface="Arial Unicode MS" pitchFamily="-1" charset="0"/>
                <a:cs typeface="Arial Unicode MS" pitchFamily="-1" charset="0"/>
              </a:rPr>
              <a:t>Невозможность обеспечить перевод всей информации силами людей-переводчиков.</a:t>
            </a:r>
            <a:br>
              <a:rPr lang="ru-RU" sz="2000" smtClean="0">
                <a:solidFill>
                  <a:srgbClr val="000000"/>
                </a:solidFill>
                <a:latin typeface="Arial Unicode MS" pitchFamily="-1" charset="0"/>
                <a:cs typeface="Arial Unicode MS" pitchFamily="-1" charset="0"/>
              </a:rPr>
            </a:br>
            <a:endParaRPr lang="ru-RU" sz="2000" smtClean="0">
              <a:solidFill>
                <a:srgbClr val="000000"/>
              </a:solidFill>
              <a:latin typeface="Arial Unicode MS" pitchFamily="-1" charset="0"/>
              <a:cs typeface="Arial Unicode MS" pitchFamily="-1" charset="0"/>
            </a:endParaRPr>
          </a:p>
          <a:p>
            <a:pPr marL="361950" indent="-361950" defTabSz="914400">
              <a:buFont typeface="Arial Unicode MS" pitchFamily="-1" charset="0"/>
              <a:buChar char="‣"/>
            </a:pPr>
            <a:r>
              <a:rPr lang="ru-RU" sz="2000" smtClean="0">
                <a:solidFill>
                  <a:srgbClr val="000000"/>
                </a:solidFill>
                <a:latin typeface="Arial Unicode MS" pitchFamily="-1" charset="0"/>
                <a:cs typeface="Arial Unicode MS" pitchFamily="-1" charset="0"/>
              </a:rPr>
              <a:t>Готовность людей воспринимать машинный перевод (б</a:t>
            </a:r>
            <a:r>
              <a:rPr lang="ru-RU" sz="2000" smtClean="0">
                <a:latin typeface="Arial Unicode MS" pitchFamily="-1" charset="0"/>
                <a:cs typeface="Arial Unicode MS" pitchFamily="-1" charset="0"/>
              </a:rPr>
              <a:t>олее 10 млн. слов переводится ежедневно на онлайн-сервисах компании PROMT).</a:t>
            </a:r>
          </a:p>
          <a:p>
            <a:pPr marL="361950" indent="-361950" algn="ctr" defTabSz="914400"/>
            <a:endParaRPr lang="ru-RU" sz="2000" i="1" smtClean="0">
              <a:latin typeface="Arial Unicode MS" pitchFamily="-1" charset="0"/>
              <a:cs typeface="Arial Unicode MS" pitchFamily="-1" charset="0"/>
            </a:endParaRPr>
          </a:p>
          <a:p>
            <a:pPr marL="361950" indent="-361950" algn="ctr" defTabSz="914400"/>
            <a:r>
              <a:rPr lang="ru-RU" sz="2000" i="1" smtClean="0">
                <a:solidFill>
                  <a:schemeClr val="accent2"/>
                </a:solidFill>
                <a:latin typeface="Arial Unicode MS" pitchFamily="-1" charset="0"/>
                <a:cs typeface="Arial Unicode MS" pitchFamily="-1" charset="0"/>
              </a:rPr>
              <a:t>Неидеальный перевод лучше его отсутствия!</a:t>
            </a:r>
          </a:p>
        </p:txBody>
      </p:sp>
      <p:sp>
        <p:nvSpPr>
          <p:cNvPr id="19460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387350" y="6446838"/>
            <a:ext cx="6550025" cy="365125"/>
          </a:xfrm>
          <a:noFill/>
          <a:ln>
            <a:miter lim="800000"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smtClean="0">
                <a:solidFill>
                  <a:srgbClr val="005B5C"/>
                </a:solidFill>
                <a:latin typeface="Arial Unicode MS" pitchFamily="-1" charset="0"/>
                <a:ea typeface="ＭＳ Ｐゴシック" pitchFamily="-1" charset="-128"/>
                <a:cs typeface="Arial Unicode MS" pitchFamily="-1" charset="0"/>
              </a:rPr>
              <a:t>Потребность в продуктах для машинного перевода</a:t>
            </a:r>
            <a:endParaRPr lang="en-US" sz="1400" smtClean="0">
              <a:solidFill>
                <a:srgbClr val="005B5C"/>
              </a:solidFill>
              <a:latin typeface="Arial Unicode MS" pitchFamily="-1" charset="0"/>
              <a:ea typeface="ＭＳ Ｐゴシック" pitchFamily="-1" charset="-128"/>
              <a:cs typeface="Arial Unicode MS" pitchFamily="-1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87363" y="6399213"/>
            <a:ext cx="8442325" cy="1587"/>
          </a:xfrm>
          <a:prstGeom prst="line">
            <a:avLst/>
          </a:prstGeom>
          <a:ln w="12700" cap="flat" cmpd="sng" algn="ctr">
            <a:solidFill>
              <a:srgbClr val="005B5C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457200" y="690563"/>
            <a:ext cx="8229600" cy="766762"/>
          </a:xfrm>
        </p:spPr>
        <p:txBody>
          <a:bodyPr/>
          <a:lstStyle/>
          <a:p>
            <a:r>
              <a:rPr lang="ru-RU" smtClean="0">
                <a:solidFill>
                  <a:srgbClr val="005B5C"/>
                </a:solidFill>
              </a:rPr>
              <a:t>Владение иностранным языком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487363" y="1522413"/>
            <a:ext cx="8229600" cy="4181475"/>
          </a:xfrm>
        </p:spPr>
        <p:txBody>
          <a:bodyPr/>
          <a:lstStyle/>
          <a:p>
            <a:endParaRPr lang="ru-RU" smtClean="0"/>
          </a:p>
          <a:p>
            <a:r>
              <a:rPr lang="ru-RU" smtClean="0"/>
              <a:t>По показателю </a:t>
            </a:r>
            <a:r>
              <a:rPr lang="en-US" b="1" smtClean="0"/>
              <a:t>EF EPI</a:t>
            </a:r>
            <a:r>
              <a:rPr lang="ru-RU" b="1" smtClean="0"/>
              <a:t> </a:t>
            </a:r>
            <a:r>
              <a:rPr lang="ru-RU" smtClean="0"/>
              <a:t>(</a:t>
            </a:r>
            <a:r>
              <a:rPr lang="en-US" smtClean="0"/>
              <a:t>English Proficiency Index</a:t>
            </a:r>
            <a:r>
              <a:rPr lang="ru-RU" smtClean="0"/>
              <a:t>) Россия получила оценку 45.79 , показав низкий уровень знания английского* и заняв последнее место в своей группе между Бразилией и Доминиканой.</a:t>
            </a:r>
          </a:p>
          <a:p>
            <a:endParaRPr lang="ru-RU" smtClean="0"/>
          </a:p>
          <a:p>
            <a:r>
              <a:rPr lang="ru-RU" sz="1200" smtClean="0"/>
              <a:t>*Результаты исследования </a:t>
            </a:r>
            <a:r>
              <a:rPr lang="en-US" sz="1200" smtClean="0"/>
              <a:t>Education First </a:t>
            </a:r>
            <a:r>
              <a:rPr lang="ru-RU" sz="1200" smtClean="0"/>
              <a:t>за 2011 год. </a:t>
            </a:r>
            <a:r>
              <a:rPr lang="en-US" sz="1200" smtClean="0">
                <a:hlinkClick r:id="rId3"/>
              </a:rPr>
              <a:t>http://www.ef-russia.ru/epi/ef-epi-ranking/</a:t>
            </a:r>
            <a:endParaRPr lang="ru-RU" sz="1200" smtClean="0"/>
          </a:p>
        </p:txBody>
      </p:sp>
      <p:cxnSp>
        <p:nvCxnSpPr>
          <p:cNvPr id="5" name="Straight Connector 4"/>
          <p:cNvCxnSpPr/>
          <p:nvPr/>
        </p:nvCxnSpPr>
        <p:spPr>
          <a:xfrm>
            <a:off x="487363" y="6399213"/>
            <a:ext cx="8442325" cy="1587"/>
          </a:xfrm>
          <a:prstGeom prst="line">
            <a:avLst/>
          </a:prstGeom>
          <a:ln w="12700" cap="flat" cmpd="sng" algn="ctr">
            <a:solidFill>
              <a:srgbClr val="005B5C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509" name="Footer Placeholder 3"/>
          <p:cNvSpPr txBox="1">
            <a:spLocks/>
          </p:cNvSpPr>
          <p:nvPr/>
        </p:nvSpPr>
        <p:spPr bwMode="auto">
          <a:xfrm>
            <a:off x="387350" y="6446838"/>
            <a:ext cx="65500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5" rIns="91429" bIns="45715"/>
          <a:lstStyle/>
          <a:p>
            <a:r>
              <a:rPr lang="ru-RU" sz="1400">
                <a:solidFill>
                  <a:srgbClr val="005B5C"/>
                </a:solidFill>
                <a:latin typeface="Arial Unicode MS" pitchFamily="-1" charset="0"/>
                <a:cs typeface="Arial Unicode MS" pitchFamily="-1" charset="0"/>
              </a:rPr>
              <a:t>Потребность в продуктах для машинного перевода</a:t>
            </a:r>
            <a:endParaRPr lang="en-US" sz="1400">
              <a:solidFill>
                <a:srgbClr val="005B5C"/>
              </a:solidFill>
              <a:latin typeface="Arial Unicode MS" pitchFamily="-1" charset="0"/>
              <a:cs typeface="Arial Unicode MS" pitchFamily="-1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457200" y="581025"/>
            <a:ext cx="8229600" cy="766763"/>
          </a:xfrm>
        </p:spPr>
        <p:txBody>
          <a:bodyPr/>
          <a:lstStyle/>
          <a:p>
            <a:r>
              <a:rPr lang="ru-RU" smtClean="0">
                <a:solidFill>
                  <a:srgbClr val="005B5C"/>
                </a:solidFill>
              </a:rPr>
              <a:t>Потенциальный клиент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457200" y="1579563"/>
            <a:ext cx="8229600" cy="4849812"/>
          </a:xfrm>
        </p:spPr>
        <p:txBody>
          <a:bodyPr/>
          <a:lstStyle/>
          <a:p>
            <a:pPr marL="361950" indent="-361950" defTabSz="914400"/>
            <a:r>
              <a:rPr lang="ru-RU" sz="2600" b="1" smtClean="0">
                <a:solidFill>
                  <a:srgbClr val="000000"/>
                </a:solidFill>
                <a:latin typeface="Arial Unicode MS" pitchFamily="-1" charset="0"/>
                <a:cs typeface="Arial Unicode MS" pitchFamily="-1" charset="0"/>
              </a:rPr>
              <a:t>Деятельность компании:</a:t>
            </a:r>
          </a:p>
          <a:p>
            <a:pPr marL="361950" indent="-361950" defTabSz="914400">
              <a:buFont typeface="Arial Unicode MS" pitchFamily="-1" charset="0"/>
              <a:buChar char="‣"/>
            </a:pPr>
            <a:r>
              <a:rPr lang="ru-RU" sz="2600" smtClean="0">
                <a:solidFill>
                  <a:srgbClr val="000000"/>
                </a:solidFill>
                <a:latin typeface="Arial Unicode MS" pitchFamily="-1" charset="0"/>
                <a:cs typeface="Arial Unicode MS" pitchFamily="-1" charset="0"/>
              </a:rPr>
              <a:t>Импорт оборудования, технологий, компонентов.</a:t>
            </a:r>
          </a:p>
          <a:p>
            <a:pPr marL="361950" indent="-361950" defTabSz="914400">
              <a:buFont typeface="Arial Unicode MS" pitchFamily="-1" charset="0"/>
              <a:buChar char="‣"/>
            </a:pPr>
            <a:r>
              <a:rPr lang="ru-RU" sz="2600" smtClean="0">
                <a:solidFill>
                  <a:srgbClr val="000000"/>
                </a:solidFill>
                <a:latin typeface="Arial Unicode MS" pitchFamily="-1" charset="0"/>
                <a:cs typeface="Arial Unicode MS" pitchFamily="-1" charset="0"/>
              </a:rPr>
              <a:t>Экспорт продукции.</a:t>
            </a:r>
          </a:p>
          <a:p>
            <a:pPr marL="361950" indent="-361950" defTabSz="914400">
              <a:buFont typeface="Arial Unicode MS" pitchFamily="-1" charset="0"/>
              <a:buChar char="‣"/>
            </a:pPr>
            <a:r>
              <a:rPr lang="ru-RU" sz="2600" smtClean="0">
                <a:solidFill>
                  <a:srgbClr val="000000"/>
                </a:solidFill>
                <a:latin typeface="Arial Unicode MS" pitchFamily="-1" charset="0"/>
                <a:cs typeface="Arial Unicode MS" pitchFamily="-1" charset="0"/>
              </a:rPr>
              <a:t>Зарубежные акционеры.</a:t>
            </a:r>
          </a:p>
          <a:p>
            <a:pPr marL="361950" indent="-361950" defTabSz="914400">
              <a:buFont typeface="Arial Unicode MS" pitchFamily="-1" charset="0"/>
              <a:buChar char="‣"/>
            </a:pPr>
            <a:r>
              <a:rPr lang="ru-RU" sz="2600" smtClean="0">
                <a:solidFill>
                  <a:srgbClr val="000000"/>
                </a:solidFill>
                <a:latin typeface="Arial Unicode MS" pitchFamily="-1" charset="0"/>
                <a:cs typeface="Arial Unicode MS" pitchFamily="-1" charset="0"/>
              </a:rPr>
              <a:t>Зарубежные филиалы.</a:t>
            </a:r>
          </a:p>
          <a:p>
            <a:pPr marL="361950" indent="-361950" defTabSz="914400">
              <a:buFont typeface="Arial Unicode MS" pitchFamily="-1" charset="0"/>
              <a:buChar char="‣"/>
            </a:pPr>
            <a:r>
              <a:rPr lang="ru-RU" sz="2600" smtClean="0">
                <a:solidFill>
                  <a:srgbClr val="000000"/>
                </a:solidFill>
                <a:latin typeface="Arial Unicode MS" pitchFamily="-1" charset="0"/>
                <a:cs typeface="Arial Unicode MS" pitchFamily="-1" charset="0"/>
              </a:rPr>
              <a:t>Изучение международного опыта.</a:t>
            </a:r>
          </a:p>
          <a:p>
            <a:pPr marL="361950" indent="-361950" defTabSz="914400">
              <a:buFont typeface="Arial Unicode MS" pitchFamily="-1" charset="0"/>
              <a:buChar char="‣"/>
            </a:pPr>
            <a:r>
              <a:rPr lang="ru-RU" sz="2600" smtClean="0">
                <a:solidFill>
                  <a:srgbClr val="000000"/>
                </a:solidFill>
                <a:latin typeface="Arial Unicode MS" pitchFamily="-1" charset="0"/>
                <a:cs typeface="Arial Unicode MS" pitchFamily="-1" charset="0"/>
              </a:rPr>
              <a:t>Участие в международных ассоциациях, комитетах.</a:t>
            </a:r>
          </a:p>
          <a:p>
            <a:pPr marL="361950" indent="-361950" defTabSz="914400">
              <a:buFont typeface="Arial Unicode MS" pitchFamily="-1" charset="0"/>
              <a:buChar char="‣"/>
            </a:pPr>
            <a:r>
              <a:rPr lang="ru-RU" sz="2600" smtClean="0">
                <a:solidFill>
                  <a:srgbClr val="000000"/>
                </a:solidFill>
                <a:latin typeface="Arial Unicode MS" pitchFamily="-1" charset="0"/>
                <a:cs typeface="Arial Unicode MS" pitchFamily="-1" charset="0"/>
              </a:rPr>
              <a:t>Интернет-бизнес</a:t>
            </a:r>
            <a:r>
              <a:rPr lang="ru-RU" sz="2600" smtClean="0"/>
              <a:t>.</a:t>
            </a:r>
            <a:endParaRPr lang="ru-RU" sz="2600" smtClean="0">
              <a:solidFill>
                <a:srgbClr val="000000"/>
              </a:solidFill>
              <a:latin typeface="Arial Unicode MS" pitchFamily="-1" charset="0"/>
              <a:cs typeface="Arial Unicode MS" pitchFamily="-1" charset="0"/>
            </a:endParaRPr>
          </a:p>
          <a:p>
            <a:pPr marL="361950" indent="-361950" defTabSz="914400"/>
            <a:endParaRPr lang="ru-RU" sz="2600" smtClean="0"/>
          </a:p>
        </p:txBody>
      </p:sp>
      <p:cxnSp>
        <p:nvCxnSpPr>
          <p:cNvPr id="5" name="Straight Connector 4"/>
          <p:cNvCxnSpPr/>
          <p:nvPr/>
        </p:nvCxnSpPr>
        <p:spPr>
          <a:xfrm>
            <a:off x="487363" y="6399213"/>
            <a:ext cx="8442325" cy="1587"/>
          </a:xfrm>
          <a:prstGeom prst="line">
            <a:avLst/>
          </a:prstGeom>
          <a:ln w="12700" cap="flat" cmpd="sng" algn="ctr">
            <a:solidFill>
              <a:srgbClr val="005B5C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557" name="Footer Placeholder 3"/>
          <p:cNvSpPr txBox="1">
            <a:spLocks/>
          </p:cNvSpPr>
          <p:nvPr/>
        </p:nvSpPr>
        <p:spPr bwMode="auto">
          <a:xfrm>
            <a:off x="387350" y="6446838"/>
            <a:ext cx="65500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5" rIns="91429" bIns="45715"/>
          <a:lstStyle/>
          <a:p>
            <a:r>
              <a:rPr lang="ru-RU" sz="1400">
                <a:solidFill>
                  <a:srgbClr val="005B5C"/>
                </a:solidFill>
                <a:latin typeface="Arial Unicode MS" pitchFamily="-1" charset="0"/>
                <a:cs typeface="Arial Unicode MS" pitchFamily="-1" charset="0"/>
              </a:rPr>
              <a:t>Потребность в продуктах для машинного перевода</a:t>
            </a:r>
            <a:endParaRPr lang="en-US" sz="1400">
              <a:solidFill>
                <a:srgbClr val="005B5C"/>
              </a:solidFill>
              <a:latin typeface="Arial Unicode MS" pitchFamily="-1" charset="0"/>
              <a:cs typeface="Arial Unicode MS" pitchFamily="-1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457200" y="539750"/>
            <a:ext cx="8229600" cy="766763"/>
          </a:xfrm>
        </p:spPr>
        <p:txBody>
          <a:bodyPr/>
          <a:lstStyle/>
          <a:p>
            <a:r>
              <a:rPr lang="ru-RU" smtClean="0">
                <a:solidFill>
                  <a:srgbClr val="005B5C"/>
                </a:solidFill>
              </a:rPr>
              <a:t>Решения </a:t>
            </a:r>
            <a:r>
              <a:rPr lang="en-US" smtClean="0">
                <a:solidFill>
                  <a:srgbClr val="005B5C"/>
                </a:solidFill>
              </a:rPr>
              <a:t>PROMT</a:t>
            </a:r>
            <a:endParaRPr lang="ru-RU" smtClean="0">
              <a:solidFill>
                <a:srgbClr val="005B5C"/>
              </a:solidFill>
            </a:endParaRPr>
          </a:p>
        </p:txBody>
      </p:sp>
      <p:sp>
        <p:nvSpPr>
          <p:cNvPr id="68" name="Rounded Rectangle 67"/>
          <p:cNvSpPr>
            <a:spLocks noChangeArrowheads="1"/>
          </p:cNvSpPr>
          <p:nvPr/>
        </p:nvSpPr>
        <p:spPr bwMode="auto">
          <a:xfrm>
            <a:off x="989013" y="1728788"/>
            <a:ext cx="1439862" cy="5746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AFDA7"/>
              </a:gs>
              <a:gs pos="35001">
                <a:srgbClr val="E4FDC2"/>
              </a:gs>
              <a:gs pos="100000">
                <a:srgbClr val="F5FFE6"/>
              </a:gs>
            </a:gsLst>
            <a:lin ang="16200000" scaled="1"/>
          </a:gradFill>
          <a:ln w="9525">
            <a:solidFill>
              <a:srgbClr val="98B954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/>
            <a:r>
              <a:rPr lang="en-US">
                <a:solidFill>
                  <a:srgbClr val="000000"/>
                </a:solidFill>
                <a:latin typeface="Calibri" pitchFamily="-1" charset="0"/>
              </a:rPr>
              <a:t>1-2</a:t>
            </a:r>
            <a:endParaRPr lang="ru-RU">
              <a:solidFill>
                <a:srgbClr val="000000"/>
              </a:solidFill>
              <a:latin typeface="Calibri" pitchFamily="-1" charset="0"/>
            </a:endParaRPr>
          </a:p>
        </p:txBody>
      </p:sp>
      <p:sp>
        <p:nvSpPr>
          <p:cNvPr id="69" name="Rounded Rectangle 68"/>
          <p:cNvSpPr>
            <a:spLocks noChangeArrowheads="1"/>
          </p:cNvSpPr>
          <p:nvPr/>
        </p:nvSpPr>
        <p:spPr bwMode="auto">
          <a:xfrm>
            <a:off x="2500313" y="1728788"/>
            <a:ext cx="1439862" cy="5746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AFDA7"/>
              </a:gs>
              <a:gs pos="35001">
                <a:srgbClr val="E4FDC2"/>
              </a:gs>
              <a:gs pos="100000">
                <a:srgbClr val="F5FFE6"/>
              </a:gs>
            </a:gsLst>
            <a:lin ang="16200000" scaled="1"/>
          </a:gradFill>
          <a:ln w="9525">
            <a:solidFill>
              <a:srgbClr val="98B954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/>
            <a:r>
              <a:rPr lang="en-US">
                <a:solidFill>
                  <a:srgbClr val="000000"/>
                </a:solidFill>
                <a:latin typeface="Calibri" pitchFamily="-1" charset="0"/>
              </a:rPr>
              <a:t>3-6</a:t>
            </a:r>
            <a:endParaRPr lang="ru-RU">
              <a:solidFill>
                <a:srgbClr val="000000"/>
              </a:solidFill>
              <a:latin typeface="Calibri" pitchFamily="-1" charset="0"/>
            </a:endParaRPr>
          </a:p>
        </p:txBody>
      </p:sp>
      <p:sp>
        <p:nvSpPr>
          <p:cNvPr id="70" name="Rounded Rectangle 69"/>
          <p:cNvSpPr>
            <a:spLocks noChangeArrowheads="1"/>
          </p:cNvSpPr>
          <p:nvPr/>
        </p:nvSpPr>
        <p:spPr bwMode="auto">
          <a:xfrm>
            <a:off x="4084638" y="1728788"/>
            <a:ext cx="1439862" cy="5746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AFDA7"/>
              </a:gs>
              <a:gs pos="35001">
                <a:srgbClr val="E4FDC2"/>
              </a:gs>
              <a:gs pos="100000">
                <a:srgbClr val="F5FFE6"/>
              </a:gs>
            </a:gsLst>
            <a:lin ang="16200000" scaled="1"/>
          </a:gradFill>
          <a:ln w="9525">
            <a:solidFill>
              <a:srgbClr val="98B954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/>
            <a:r>
              <a:rPr lang="en-US">
                <a:solidFill>
                  <a:srgbClr val="000000"/>
                </a:solidFill>
                <a:latin typeface="Calibri" pitchFamily="-1" charset="0"/>
              </a:rPr>
              <a:t>7-10</a:t>
            </a:r>
            <a:endParaRPr lang="ru-RU">
              <a:solidFill>
                <a:srgbClr val="000000"/>
              </a:solidFill>
              <a:latin typeface="Calibri" pitchFamily="-1" charset="0"/>
            </a:endParaRPr>
          </a:p>
        </p:txBody>
      </p:sp>
      <p:sp>
        <p:nvSpPr>
          <p:cNvPr id="71" name="Rounded Rectangle 70"/>
          <p:cNvSpPr>
            <a:spLocks noChangeArrowheads="1"/>
          </p:cNvSpPr>
          <p:nvPr/>
        </p:nvSpPr>
        <p:spPr bwMode="auto">
          <a:xfrm>
            <a:off x="5597525" y="1728788"/>
            <a:ext cx="2293938" cy="5746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AFDA7"/>
              </a:gs>
              <a:gs pos="35001">
                <a:srgbClr val="E4FDC2"/>
              </a:gs>
              <a:gs pos="100000">
                <a:srgbClr val="F5FFE6"/>
              </a:gs>
            </a:gsLst>
            <a:lin ang="16200000" scaled="1"/>
          </a:gradFill>
          <a:ln w="9525">
            <a:solidFill>
              <a:srgbClr val="98B954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/>
            <a:r>
              <a:rPr lang="en-US">
                <a:solidFill>
                  <a:srgbClr val="000000"/>
                </a:solidFill>
                <a:latin typeface="Calibri" pitchFamily="-1" charset="0"/>
              </a:rPr>
              <a:t>&gt; 10</a:t>
            </a:r>
            <a:endParaRPr lang="ru-RU">
              <a:solidFill>
                <a:srgbClr val="000000"/>
              </a:solidFill>
              <a:latin typeface="Calibri" pitchFamily="-1" charset="0"/>
            </a:endParaRPr>
          </a:p>
        </p:txBody>
      </p:sp>
      <p:cxnSp>
        <p:nvCxnSpPr>
          <p:cNvPr id="78" name="Straight Arrow Connector 77"/>
          <p:cNvCxnSpPr>
            <a:cxnSpLocks noChangeShapeType="1"/>
          </p:cNvCxnSpPr>
          <p:nvPr/>
        </p:nvCxnSpPr>
        <p:spPr bwMode="auto">
          <a:xfrm>
            <a:off x="1060450" y="2303463"/>
            <a:ext cx="0" cy="273685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79" name="Straight Arrow Connector 78"/>
          <p:cNvCxnSpPr>
            <a:cxnSpLocks noChangeShapeType="1"/>
            <a:endCxn id="80" idx="0"/>
          </p:cNvCxnSpPr>
          <p:nvPr/>
        </p:nvCxnSpPr>
        <p:spPr bwMode="auto">
          <a:xfrm>
            <a:off x="3076575" y="2303463"/>
            <a:ext cx="0" cy="649287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sp>
        <p:nvSpPr>
          <p:cNvPr id="80" name="Oval 79"/>
          <p:cNvSpPr>
            <a:spLocks noChangeArrowheads="1"/>
          </p:cNvSpPr>
          <p:nvPr/>
        </p:nvSpPr>
        <p:spPr bwMode="auto">
          <a:xfrm>
            <a:off x="2355850" y="2952750"/>
            <a:ext cx="1441450" cy="792163"/>
          </a:xfrm>
          <a:prstGeom prst="ellipse">
            <a:avLst/>
          </a:prstGeom>
          <a:gradFill rotWithShape="1">
            <a:gsLst>
              <a:gs pos="0">
                <a:srgbClr val="C9B5E8"/>
              </a:gs>
              <a:gs pos="35001">
                <a:srgbClr val="D9CBEE"/>
              </a:gs>
              <a:gs pos="100000">
                <a:srgbClr val="F0EAF9"/>
              </a:gs>
            </a:gsLst>
            <a:lin ang="16200000" scaled="1"/>
          </a:gradFill>
          <a:ln w="9525">
            <a:solidFill>
              <a:srgbClr val="7D60A0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/>
            <a:r>
              <a:rPr lang="ru-RU" sz="1400">
                <a:solidFill>
                  <a:srgbClr val="000000"/>
                </a:solidFill>
                <a:latin typeface="Calibri" pitchFamily="-1" charset="0"/>
              </a:rPr>
              <a:t>Нужно сетевое решение?</a:t>
            </a:r>
          </a:p>
        </p:txBody>
      </p:sp>
      <p:sp>
        <p:nvSpPr>
          <p:cNvPr id="81" name="Oval 80"/>
          <p:cNvSpPr/>
          <p:nvPr/>
        </p:nvSpPr>
        <p:spPr>
          <a:xfrm>
            <a:off x="1276350" y="3744913"/>
            <a:ext cx="720725" cy="647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400">
                <a:solidFill>
                  <a:srgbClr val="FFFFFF"/>
                </a:solidFill>
                <a:ea typeface="ＭＳ Ｐゴシック" pitchFamily="-1" charset="-128"/>
              </a:rPr>
              <a:t>Нет</a:t>
            </a:r>
          </a:p>
        </p:txBody>
      </p:sp>
      <p:cxnSp>
        <p:nvCxnSpPr>
          <p:cNvPr id="82" name="Straight Arrow Connector 81"/>
          <p:cNvCxnSpPr>
            <a:cxnSpLocks noChangeShapeType="1"/>
          </p:cNvCxnSpPr>
          <p:nvPr/>
        </p:nvCxnSpPr>
        <p:spPr bwMode="auto">
          <a:xfrm>
            <a:off x="1636713" y="3311525"/>
            <a:ext cx="0" cy="396875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sp>
        <p:nvSpPr>
          <p:cNvPr id="83" name="Rounded Rectangle 82"/>
          <p:cNvSpPr>
            <a:spLocks noChangeArrowheads="1"/>
          </p:cNvSpPr>
          <p:nvPr/>
        </p:nvSpPr>
        <p:spPr bwMode="auto">
          <a:xfrm>
            <a:off x="2068513" y="5111750"/>
            <a:ext cx="936625" cy="10080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932B"/>
              </a:gs>
              <a:gs pos="100000">
                <a:srgbClr val="FFB977"/>
              </a:gs>
            </a:gsLst>
            <a:lin ang="16200000"/>
          </a:gradFill>
          <a:ln w="9525">
            <a:solidFill>
              <a:srgbClr val="F69240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endParaRPr lang="en-US" sz="1600">
              <a:solidFill>
                <a:srgbClr val="FFFFFF"/>
              </a:solidFill>
              <a:latin typeface="Calibri" pitchFamily="-1" charset="0"/>
            </a:endParaRPr>
          </a:p>
          <a:p>
            <a:pPr algn="ctr"/>
            <a:r>
              <a:rPr lang="en-US" sz="1600" u="sng">
                <a:solidFill>
                  <a:schemeClr val="bg1"/>
                </a:solidFill>
                <a:latin typeface="Calibri" pitchFamily="-1" charset="0"/>
                <a:hlinkClick r:id="rId3"/>
              </a:rPr>
              <a:t>PROMT SMB</a:t>
            </a:r>
            <a:endParaRPr lang="ru-RU" sz="1600">
              <a:solidFill>
                <a:schemeClr val="bg1"/>
              </a:solidFill>
              <a:latin typeface="Calibri" pitchFamily="-1" charset="0"/>
            </a:endParaRPr>
          </a:p>
          <a:p>
            <a:pPr algn="ctr"/>
            <a:endParaRPr lang="ru-RU">
              <a:solidFill>
                <a:srgbClr val="FFFFFF"/>
              </a:solidFill>
              <a:latin typeface="Calibri" pitchFamily="-1" charset="0"/>
            </a:endParaRPr>
          </a:p>
        </p:txBody>
      </p:sp>
      <p:sp>
        <p:nvSpPr>
          <p:cNvPr id="84" name="Rounded Rectangle 83"/>
          <p:cNvSpPr>
            <a:spLocks noChangeArrowheads="1"/>
          </p:cNvSpPr>
          <p:nvPr/>
        </p:nvSpPr>
        <p:spPr bwMode="auto">
          <a:xfrm>
            <a:off x="3148013" y="5111750"/>
            <a:ext cx="1081087" cy="10080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932B"/>
              </a:gs>
              <a:gs pos="100000">
                <a:srgbClr val="FFB977"/>
              </a:gs>
            </a:gsLst>
            <a:lin ang="16200000"/>
          </a:gradFill>
          <a:ln w="9525">
            <a:solidFill>
              <a:srgbClr val="F69240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endParaRPr lang="en-US" sz="1600">
              <a:solidFill>
                <a:srgbClr val="FFFFFF"/>
              </a:solidFill>
              <a:latin typeface="Calibri" pitchFamily="-1" charset="0"/>
            </a:endParaRPr>
          </a:p>
          <a:p>
            <a:pPr algn="ctr"/>
            <a:r>
              <a:rPr lang="ru-RU" sz="1200" u="sng">
                <a:solidFill>
                  <a:srgbClr val="FFFFFF"/>
                </a:solidFill>
                <a:latin typeface="Calibri" pitchFamily="-1" charset="0"/>
                <a:hlinkClick r:id="rId4"/>
              </a:rPr>
              <a:t>Отраслевые продукты </a:t>
            </a:r>
            <a:endParaRPr lang="ru-RU" sz="1200">
              <a:solidFill>
                <a:srgbClr val="FFFFFF"/>
              </a:solidFill>
              <a:latin typeface="Calibri" pitchFamily="-1" charset="0"/>
            </a:endParaRPr>
          </a:p>
          <a:p>
            <a:pPr algn="ctr"/>
            <a:endParaRPr lang="ru-RU">
              <a:solidFill>
                <a:srgbClr val="FFFFFF"/>
              </a:solidFill>
              <a:latin typeface="Calibri" pitchFamily="-1" charset="0"/>
            </a:endParaRPr>
          </a:p>
        </p:txBody>
      </p:sp>
      <p:sp>
        <p:nvSpPr>
          <p:cNvPr id="85" name="Rounded Rectangle 84"/>
          <p:cNvSpPr>
            <a:spLocks noChangeArrowheads="1"/>
          </p:cNvSpPr>
          <p:nvPr/>
        </p:nvSpPr>
        <p:spPr bwMode="auto">
          <a:xfrm>
            <a:off x="4371975" y="5111750"/>
            <a:ext cx="1081088" cy="10080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932B"/>
              </a:gs>
              <a:gs pos="100000">
                <a:srgbClr val="FFB977"/>
              </a:gs>
            </a:gsLst>
            <a:lin ang="16200000"/>
          </a:gradFill>
          <a:ln w="9525">
            <a:solidFill>
              <a:srgbClr val="F69240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r>
              <a:rPr lang="ru-RU" sz="1600">
                <a:solidFill>
                  <a:srgbClr val="FFFFFF"/>
                </a:solidFill>
                <a:latin typeface="Calibri" pitchFamily="-1" charset="0"/>
              </a:rPr>
              <a:t>PTS 9.5 IE</a:t>
            </a:r>
            <a:endParaRPr lang="en-US" sz="1600">
              <a:solidFill>
                <a:srgbClr val="FFFFFF"/>
              </a:solidFill>
              <a:latin typeface="Calibri" pitchFamily="-1" charset="0"/>
            </a:endParaRPr>
          </a:p>
        </p:txBody>
      </p:sp>
      <p:sp>
        <p:nvSpPr>
          <p:cNvPr id="86" name="Rounded Rectangle 85"/>
          <p:cNvSpPr>
            <a:spLocks noChangeArrowheads="1"/>
          </p:cNvSpPr>
          <p:nvPr/>
        </p:nvSpPr>
        <p:spPr bwMode="auto">
          <a:xfrm>
            <a:off x="5597525" y="5111750"/>
            <a:ext cx="2613025" cy="10080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932B"/>
              </a:gs>
              <a:gs pos="100000">
                <a:srgbClr val="FFB977"/>
              </a:gs>
            </a:gsLst>
            <a:lin ang="16200000"/>
          </a:gradFill>
          <a:ln w="9525">
            <a:solidFill>
              <a:srgbClr val="F69240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r>
              <a:rPr lang="ru-RU" u="sng">
                <a:solidFill>
                  <a:srgbClr val="7030A0"/>
                </a:solidFill>
                <a:latin typeface="Calibri" pitchFamily="-1" charset="0"/>
              </a:rPr>
              <a:t>Обратитесь в компанию </a:t>
            </a:r>
            <a:r>
              <a:rPr lang="en-US" u="sng">
                <a:solidFill>
                  <a:srgbClr val="7030A0"/>
                </a:solidFill>
                <a:latin typeface="Calibri" pitchFamily="-1" charset="0"/>
              </a:rPr>
              <a:t>PROMT</a:t>
            </a:r>
            <a:endParaRPr lang="ru-RU">
              <a:solidFill>
                <a:srgbClr val="7030A0"/>
              </a:solidFill>
              <a:latin typeface="Calibri" pitchFamily="-1" charset="0"/>
            </a:endParaRPr>
          </a:p>
        </p:txBody>
      </p:sp>
      <p:sp>
        <p:nvSpPr>
          <p:cNvPr id="89" name="Rounded Rectangle 88"/>
          <p:cNvSpPr>
            <a:spLocks noChangeArrowheads="1"/>
          </p:cNvSpPr>
          <p:nvPr/>
        </p:nvSpPr>
        <p:spPr bwMode="auto">
          <a:xfrm>
            <a:off x="771525" y="5111750"/>
            <a:ext cx="1225550" cy="10080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932B"/>
              </a:gs>
              <a:gs pos="100000">
                <a:srgbClr val="FFB977"/>
              </a:gs>
            </a:gsLst>
            <a:lin ang="16200000"/>
          </a:gradFill>
          <a:ln w="9525">
            <a:solidFill>
              <a:srgbClr val="F69240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endParaRPr lang="en-US" sz="1600">
              <a:solidFill>
                <a:srgbClr val="FFFFFF"/>
              </a:solidFill>
              <a:latin typeface="Calibri" pitchFamily="-1" charset="0"/>
            </a:endParaRPr>
          </a:p>
          <a:p>
            <a:pPr algn="ctr"/>
            <a:r>
              <a:rPr lang="ru-RU" sz="1400">
                <a:solidFill>
                  <a:schemeClr val="bg1"/>
                </a:solidFill>
                <a:latin typeface="Calibri" pitchFamily="-1" charset="0"/>
                <a:hlinkClick r:id="rId5"/>
              </a:rPr>
              <a:t>PROMT Professional 9.5</a:t>
            </a:r>
            <a:endParaRPr lang="ru-RU" sz="1400">
              <a:solidFill>
                <a:schemeClr val="bg1"/>
              </a:solidFill>
              <a:latin typeface="Calibri" pitchFamily="-1" charset="0"/>
            </a:endParaRPr>
          </a:p>
          <a:p>
            <a:pPr algn="ctr"/>
            <a:endParaRPr lang="ru-RU">
              <a:solidFill>
                <a:srgbClr val="FFFFFF"/>
              </a:solidFill>
              <a:latin typeface="Calibri" pitchFamily="-1" charset="0"/>
            </a:endParaRPr>
          </a:p>
        </p:txBody>
      </p:sp>
      <p:sp>
        <p:nvSpPr>
          <p:cNvPr id="90" name="Oval 89"/>
          <p:cNvSpPr/>
          <p:nvPr/>
        </p:nvSpPr>
        <p:spPr>
          <a:xfrm>
            <a:off x="2212975" y="3960813"/>
            <a:ext cx="647700" cy="647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400">
                <a:solidFill>
                  <a:srgbClr val="FFFFFF"/>
                </a:solidFill>
                <a:ea typeface="ＭＳ Ｐゴシック" pitchFamily="-1" charset="-128"/>
              </a:rPr>
              <a:t>Да</a:t>
            </a:r>
          </a:p>
        </p:txBody>
      </p:sp>
      <p:cxnSp>
        <p:nvCxnSpPr>
          <p:cNvPr id="91" name="Straight Arrow Connector 90"/>
          <p:cNvCxnSpPr>
            <a:cxnSpLocks noChangeShapeType="1"/>
          </p:cNvCxnSpPr>
          <p:nvPr/>
        </p:nvCxnSpPr>
        <p:spPr bwMode="auto">
          <a:xfrm>
            <a:off x="2500313" y="4608513"/>
            <a:ext cx="0" cy="43180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92" name="Straight Connector 91"/>
          <p:cNvCxnSpPr>
            <a:cxnSpLocks noChangeShapeType="1"/>
          </p:cNvCxnSpPr>
          <p:nvPr/>
        </p:nvCxnSpPr>
        <p:spPr bwMode="auto">
          <a:xfrm>
            <a:off x="4300538" y="2303463"/>
            <a:ext cx="0" cy="1584325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93" name="Straight Arrow Connector 92"/>
          <p:cNvCxnSpPr>
            <a:cxnSpLocks noChangeShapeType="1"/>
          </p:cNvCxnSpPr>
          <p:nvPr/>
        </p:nvCxnSpPr>
        <p:spPr bwMode="auto">
          <a:xfrm>
            <a:off x="2716213" y="4679950"/>
            <a:ext cx="0" cy="360363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sp>
        <p:nvSpPr>
          <p:cNvPr id="94" name="Oval 93"/>
          <p:cNvSpPr>
            <a:spLocks noChangeArrowheads="1"/>
          </p:cNvSpPr>
          <p:nvPr/>
        </p:nvSpPr>
        <p:spPr bwMode="auto">
          <a:xfrm>
            <a:off x="5534025" y="3744913"/>
            <a:ext cx="1511300" cy="936625"/>
          </a:xfrm>
          <a:prstGeom prst="ellipse">
            <a:avLst/>
          </a:prstGeom>
          <a:gradFill rotWithShape="1">
            <a:gsLst>
              <a:gs pos="0">
                <a:srgbClr val="C9B5E8"/>
              </a:gs>
              <a:gs pos="35001">
                <a:srgbClr val="D9CBEE"/>
              </a:gs>
              <a:gs pos="100000">
                <a:srgbClr val="F0EAF9"/>
              </a:gs>
            </a:gsLst>
            <a:lin ang="16200000" scaled="1"/>
          </a:gradFill>
          <a:ln w="9525">
            <a:solidFill>
              <a:srgbClr val="7D60A0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/>
            <a:r>
              <a:rPr lang="ru-RU" sz="1400">
                <a:solidFill>
                  <a:srgbClr val="000000"/>
                </a:solidFill>
                <a:latin typeface="Calibri" pitchFamily="-1" charset="0"/>
              </a:rPr>
              <a:t>Нужна интеграция с другим ПО?</a:t>
            </a:r>
          </a:p>
        </p:txBody>
      </p:sp>
      <p:sp>
        <p:nvSpPr>
          <p:cNvPr id="98" name="Oval 97"/>
          <p:cNvSpPr>
            <a:spLocks noChangeArrowheads="1"/>
          </p:cNvSpPr>
          <p:nvPr/>
        </p:nvSpPr>
        <p:spPr bwMode="auto">
          <a:xfrm>
            <a:off x="4430713" y="2665413"/>
            <a:ext cx="1512887" cy="863600"/>
          </a:xfrm>
          <a:prstGeom prst="ellipse">
            <a:avLst/>
          </a:prstGeom>
          <a:gradFill rotWithShape="1">
            <a:gsLst>
              <a:gs pos="0">
                <a:srgbClr val="C9B5E8"/>
              </a:gs>
              <a:gs pos="35001">
                <a:srgbClr val="D9CBEE"/>
              </a:gs>
              <a:gs pos="100000">
                <a:srgbClr val="F0EAF9"/>
              </a:gs>
            </a:gsLst>
            <a:lin ang="16200000" scaled="1"/>
          </a:gradFill>
          <a:ln w="9525">
            <a:solidFill>
              <a:srgbClr val="7D60A0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/>
            <a:r>
              <a:rPr lang="ru-RU" sz="1400">
                <a:solidFill>
                  <a:srgbClr val="000000"/>
                </a:solidFill>
                <a:latin typeface="Calibri" pitchFamily="-1" charset="0"/>
              </a:rPr>
              <a:t>Одна из ключевых отраслей?*</a:t>
            </a:r>
          </a:p>
        </p:txBody>
      </p:sp>
      <p:cxnSp>
        <p:nvCxnSpPr>
          <p:cNvPr id="105" name="Straight Arrow Connector 104"/>
          <p:cNvCxnSpPr>
            <a:cxnSpLocks noChangeShapeType="1"/>
          </p:cNvCxnSpPr>
          <p:nvPr/>
        </p:nvCxnSpPr>
        <p:spPr bwMode="auto">
          <a:xfrm>
            <a:off x="5237163" y="2424113"/>
            <a:ext cx="0" cy="284162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106" name="Straight Arrow Connector 105"/>
          <p:cNvCxnSpPr>
            <a:cxnSpLocks noChangeShapeType="1"/>
          </p:cNvCxnSpPr>
          <p:nvPr/>
        </p:nvCxnSpPr>
        <p:spPr bwMode="auto">
          <a:xfrm>
            <a:off x="3724275" y="4421188"/>
            <a:ext cx="0" cy="619125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107" name="Straight Arrow Connector 106"/>
          <p:cNvCxnSpPr>
            <a:cxnSpLocks noChangeShapeType="1"/>
          </p:cNvCxnSpPr>
          <p:nvPr/>
        </p:nvCxnSpPr>
        <p:spPr bwMode="auto">
          <a:xfrm>
            <a:off x="5100638" y="4421188"/>
            <a:ext cx="0" cy="64770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108" name="Straight Connector 107"/>
          <p:cNvCxnSpPr>
            <a:cxnSpLocks noChangeShapeType="1"/>
          </p:cNvCxnSpPr>
          <p:nvPr/>
        </p:nvCxnSpPr>
        <p:spPr bwMode="auto">
          <a:xfrm flipH="1">
            <a:off x="1636713" y="3311525"/>
            <a:ext cx="719137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109" name="Straight Arrow Connector 108"/>
          <p:cNvCxnSpPr>
            <a:cxnSpLocks noChangeShapeType="1"/>
          </p:cNvCxnSpPr>
          <p:nvPr/>
        </p:nvCxnSpPr>
        <p:spPr bwMode="auto">
          <a:xfrm>
            <a:off x="1636713" y="4392613"/>
            <a:ext cx="0" cy="64770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110" name="Straight Connector 109"/>
          <p:cNvCxnSpPr>
            <a:cxnSpLocks noChangeShapeType="1"/>
            <a:stCxn id="80" idx="4"/>
          </p:cNvCxnSpPr>
          <p:nvPr/>
        </p:nvCxnSpPr>
        <p:spPr bwMode="auto">
          <a:xfrm>
            <a:off x="3076575" y="3744913"/>
            <a:ext cx="0" cy="503237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111" name="Straight Arrow Connector 110"/>
          <p:cNvCxnSpPr>
            <a:cxnSpLocks noChangeShapeType="1"/>
          </p:cNvCxnSpPr>
          <p:nvPr/>
        </p:nvCxnSpPr>
        <p:spPr bwMode="auto">
          <a:xfrm flipH="1">
            <a:off x="2860675" y="4248150"/>
            <a:ext cx="215900" cy="7938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112" name="Straight Connector 111"/>
          <p:cNvCxnSpPr>
            <a:cxnSpLocks noChangeShapeType="1"/>
          </p:cNvCxnSpPr>
          <p:nvPr/>
        </p:nvCxnSpPr>
        <p:spPr bwMode="auto">
          <a:xfrm>
            <a:off x="2716213" y="4679950"/>
            <a:ext cx="8636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113" name="Straight Connector 112"/>
          <p:cNvCxnSpPr>
            <a:cxnSpLocks noChangeShapeType="1"/>
          </p:cNvCxnSpPr>
          <p:nvPr/>
        </p:nvCxnSpPr>
        <p:spPr bwMode="auto">
          <a:xfrm flipV="1">
            <a:off x="3579813" y="3887788"/>
            <a:ext cx="0" cy="801687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114" name="Straight Connector 113"/>
          <p:cNvCxnSpPr>
            <a:cxnSpLocks noChangeShapeType="1"/>
          </p:cNvCxnSpPr>
          <p:nvPr/>
        </p:nvCxnSpPr>
        <p:spPr bwMode="auto">
          <a:xfrm>
            <a:off x="3579813" y="3887788"/>
            <a:ext cx="720725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115" name="Straight Connector 114"/>
          <p:cNvCxnSpPr>
            <a:cxnSpLocks noChangeShapeType="1"/>
          </p:cNvCxnSpPr>
          <p:nvPr/>
        </p:nvCxnSpPr>
        <p:spPr bwMode="auto">
          <a:xfrm flipH="1">
            <a:off x="5237163" y="2424113"/>
            <a:ext cx="4318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116" name="Straight Connector 115"/>
          <p:cNvCxnSpPr>
            <a:cxnSpLocks noChangeShapeType="1"/>
          </p:cNvCxnSpPr>
          <p:nvPr/>
        </p:nvCxnSpPr>
        <p:spPr bwMode="auto">
          <a:xfrm>
            <a:off x="3724275" y="4405313"/>
            <a:ext cx="311150" cy="15875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117" name="Straight Connector 116"/>
          <p:cNvCxnSpPr>
            <a:cxnSpLocks noChangeShapeType="1"/>
            <a:endCxn id="98" idx="4"/>
          </p:cNvCxnSpPr>
          <p:nvPr/>
        </p:nvCxnSpPr>
        <p:spPr bwMode="auto">
          <a:xfrm flipV="1">
            <a:off x="5186363" y="3529013"/>
            <a:ext cx="1587" cy="568325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 type="arrow" w="med" len="med"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122" name="Straight Connector 121"/>
          <p:cNvCxnSpPr>
            <a:cxnSpLocks noChangeShapeType="1"/>
          </p:cNvCxnSpPr>
          <p:nvPr/>
        </p:nvCxnSpPr>
        <p:spPr bwMode="auto">
          <a:xfrm flipV="1">
            <a:off x="5661025" y="2273300"/>
            <a:ext cx="0" cy="150813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123" name="Straight Arrow Connector 122"/>
          <p:cNvCxnSpPr>
            <a:cxnSpLocks noChangeShapeType="1"/>
          </p:cNvCxnSpPr>
          <p:nvPr/>
        </p:nvCxnSpPr>
        <p:spPr bwMode="auto">
          <a:xfrm>
            <a:off x="6280150" y="4692650"/>
            <a:ext cx="0" cy="376238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127" name="Straight Arrow Connector 126"/>
          <p:cNvCxnSpPr>
            <a:cxnSpLocks noChangeShapeType="1"/>
          </p:cNvCxnSpPr>
          <p:nvPr/>
        </p:nvCxnSpPr>
        <p:spPr bwMode="auto">
          <a:xfrm>
            <a:off x="7050088" y="2303463"/>
            <a:ext cx="0" cy="68580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sp>
        <p:nvSpPr>
          <p:cNvPr id="195" name="Oval 194"/>
          <p:cNvSpPr>
            <a:spLocks noChangeArrowheads="1"/>
          </p:cNvSpPr>
          <p:nvPr/>
        </p:nvSpPr>
        <p:spPr bwMode="auto">
          <a:xfrm>
            <a:off x="6316663" y="2989263"/>
            <a:ext cx="1368425" cy="719137"/>
          </a:xfrm>
          <a:prstGeom prst="ellipse">
            <a:avLst/>
          </a:prstGeom>
          <a:gradFill rotWithShape="1">
            <a:gsLst>
              <a:gs pos="0">
                <a:srgbClr val="C9B5E8"/>
              </a:gs>
              <a:gs pos="35001">
                <a:srgbClr val="D9CBEE"/>
              </a:gs>
              <a:gs pos="100000">
                <a:srgbClr val="F0EAF9"/>
              </a:gs>
            </a:gsLst>
            <a:lin ang="16200000" scaled="1"/>
          </a:gradFill>
          <a:ln w="9525">
            <a:solidFill>
              <a:srgbClr val="7D60A0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/>
            <a:r>
              <a:rPr lang="ru-RU" sz="1400">
                <a:solidFill>
                  <a:srgbClr val="000000"/>
                </a:solidFill>
                <a:latin typeface="Calibri" pitchFamily="-1" charset="0"/>
              </a:rPr>
              <a:t>Интернет</a:t>
            </a:r>
            <a:r>
              <a:rPr lang="en-US" sz="1400">
                <a:solidFill>
                  <a:srgbClr val="000000"/>
                </a:solidFill>
                <a:latin typeface="Calibri" pitchFamily="-1" charset="0"/>
              </a:rPr>
              <a:t>-</a:t>
            </a:r>
            <a:r>
              <a:rPr lang="ru-RU" sz="1400">
                <a:solidFill>
                  <a:srgbClr val="000000"/>
                </a:solidFill>
                <a:latin typeface="Calibri" pitchFamily="-1" charset="0"/>
              </a:rPr>
              <a:t> сайты?</a:t>
            </a:r>
          </a:p>
        </p:txBody>
      </p:sp>
      <p:sp>
        <p:nvSpPr>
          <p:cNvPr id="196" name="Oval 195"/>
          <p:cNvSpPr>
            <a:spLocks noChangeArrowheads="1"/>
          </p:cNvSpPr>
          <p:nvPr/>
        </p:nvSpPr>
        <p:spPr bwMode="auto">
          <a:xfrm>
            <a:off x="7180263" y="3687763"/>
            <a:ext cx="1223962" cy="576262"/>
          </a:xfrm>
          <a:prstGeom prst="ellipse">
            <a:avLst/>
          </a:prstGeom>
          <a:gradFill rotWithShape="1">
            <a:gsLst>
              <a:gs pos="0">
                <a:srgbClr val="C9B5E8"/>
              </a:gs>
              <a:gs pos="35001">
                <a:srgbClr val="D9CBEE"/>
              </a:gs>
              <a:gs pos="100000">
                <a:srgbClr val="F0EAF9"/>
              </a:gs>
            </a:gsLst>
            <a:lin ang="16200000" scaled="1"/>
          </a:gradFill>
          <a:ln w="9525">
            <a:solidFill>
              <a:srgbClr val="7D60A0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/>
            <a:r>
              <a:rPr lang="ru-RU" sz="1400">
                <a:solidFill>
                  <a:srgbClr val="000000"/>
                </a:solidFill>
                <a:latin typeface="Calibri" pitchFamily="-1" charset="0"/>
              </a:rPr>
              <a:t>Нужна аренда?</a:t>
            </a:r>
          </a:p>
        </p:txBody>
      </p:sp>
      <p:cxnSp>
        <p:nvCxnSpPr>
          <p:cNvPr id="198" name="Straight Arrow Connector 197"/>
          <p:cNvCxnSpPr>
            <a:cxnSpLocks noChangeShapeType="1"/>
          </p:cNvCxnSpPr>
          <p:nvPr/>
        </p:nvCxnSpPr>
        <p:spPr bwMode="auto">
          <a:xfrm>
            <a:off x="7735888" y="4284663"/>
            <a:ext cx="0" cy="827087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200" name="Straight Arrow Connector 199"/>
          <p:cNvCxnSpPr>
            <a:cxnSpLocks noChangeShapeType="1"/>
          </p:cNvCxnSpPr>
          <p:nvPr/>
        </p:nvCxnSpPr>
        <p:spPr bwMode="auto">
          <a:xfrm>
            <a:off x="7108825" y="3708400"/>
            <a:ext cx="0" cy="140335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sp>
        <p:nvSpPr>
          <p:cNvPr id="25643" name="TextBox 46"/>
          <p:cNvSpPr txBox="1">
            <a:spLocks noChangeArrowheads="1"/>
          </p:cNvSpPr>
          <p:nvPr/>
        </p:nvSpPr>
        <p:spPr bwMode="auto">
          <a:xfrm>
            <a:off x="984250" y="1276350"/>
            <a:ext cx="70659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Количество сотрудников, работающих с иноязычным контентом</a:t>
            </a:r>
          </a:p>
        </p:txBody>
      </p:sp>
      <p:sp>
        <p:nvSpPr>
          <p:cNvPr id="48" name="Oval 47"/>
          <p:cNvSpPr/>
          <p:nvPr/>
        </p:nvSpPr>
        <p:spPr>
          <a:xfrm>
            <a:off x="4035425" y="4081463"/>
            <a:ext cx="647700" cy="647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400">
                <a:solidFill>
                  <a:srgbClr val="FFFFFF"/>
                </a:solidFill>
                <a:ea typeface="ＭＳ Ｐゴシック" pitchFamily="-1" charset="-128"/>
              </a:rPr>
              <a:t>Да</a:t>
            </a:r>
          </a:p>
        </p:txBody>
      </p:sp>
      <p:sp>
        <p:nvSpPr>
          <p:cNvPr id="49" name="Oval 48"/>
          <p:cNvSpPr/>
          <p:nvPr/>
        </p:nvSpPr>
        <p:spPr>
          <a:xfrm>
            <a:off x="4740275" y="4097338"/>
            <a:ext cx="720725" cy="647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400">
                <a:solidFill>
                  <a:srgbClr val="FFFFFF"/>
                </a:solidFill>
                <a:ea typeface="ＭＳ Ｐゴシック" pitchFamily="-1" charset="-128"/>
              </a:rPr>
              <a:t>Нет</a:t>
            </a:r>
          </a:p>
        </p:txBody>
      </p:sp>
      <p:cxnSp>
        <p:nvCxnSpPr>
          <p:cNvPr id="51" name="Straight Connector 50"/>
          <p:cNvCxnSpPr>
            <a:cxnSpLocks noChangeShapeType="1"/>
            <a:stCxn id="48" idx="7"/>
          </p:cNvCxnSpPr>
          <p:nvPr/>
        </p:nvCxnSpPr>
        <p:spPr bwMode="auto">
          <a:xfrm flipH="1" flipV="1">
            <a:off x="4581525" y="3341688"/>
            <a:ext cx="6350" cy="835025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 type="arrow" w="med" len="med"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50" name="Straight Connector 49"/>
          <p:cNvCxnSpPr/>
          <p:nvPr/>
        </p:nvCxnSpPr>
        <p:spPr>
          <a:xfrm>
            <a:off x="487363" y="6399213"/>
            <a:ext cx="8442325" cy="1587"/>
          </a:xfrm>
          <a:prstGeom prst="line">
            <a:avLst/>
          </a:prstGeom>
          <a:ln w="12700" cap="flat" cmpd="sng" algn="ctr">
            <a:solidFill>
              <a:srgbClr val="005B5C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648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387350" y="6446838"/>
            <a:ext cx="6550025" cy="365125"/>
          </a:xfrm>
          <a:noFill/>
          <a:ln>
            <a:miter lim="800000"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smtClean="0">
                <a:solidFill>
                  <a:srgbClr val="005B5C"/>
                </a:solidFill>
                <a:latin typeface="Arial Unicode MS" pitchFamily="-1" charset="0"/>
                <a:ea typeface="ＭＳ Ｐゴシック" pitchFamily="-1" charset="-128"/>
                <a:cs typeface="Arial Unicode MS" pitchFamily="-1" charset="0"/>
              </a:rPr>
              <a:t>Потребность в продуктах для машинного перевода</a:t>
            </a:r>
            <a:endParaRPr lang="en-US" sz="1400" smtClean="0">
              <a:solidFill>
                <a:srgbClr val="005B5C"/>
              </a:solidFill>
              <a:latin typeface="Arial Unicode MS" pitchFamily="-1" charset="0"/>
              <a:ea typeface="ＭＳ Ｐゴシック" pitchFamily="-1" charset="-128"/>
              <a:cs typeface="Arial Unicode MS" pitchFamily="-1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064125" y="6446838"/>
            <a:ext cx="3714750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88900"/>
            <a:r>
              <a:rPr lang="en-US" sz="800">
                <a:solidFill>
                  <a:srgbClr val="005B5C"/>
                </a:solidFill>
              </a:rPr>
              <a:t>* </a:t>
            </a:r>
            <a:r>
              <a:rPr lang="ru-RU" sz="800">
                <a:solidFill>
                  <a:srgbClr val="005B5C"/>
                </a:solidFill>
              </a:rPr>
              <a:t>Нефть и газ</a:t>
            </a:r>
            <a:r>
              <a:rPr lang="en-US" sz="800">
                <a:solidFill>
                  <a:srgbClr val="005B5C"/>
                </a:solidFill>
              </a:rPr>
              <a:t>, </a:t>
            </a:r>
            <a:r>
              <a:rPr lang="ru-RU" sz="800">
                <a:solidFill>
                  <a:srgbClr val="005B5C"/>
                </a:solidFill>
              </a:rPr>
              <a:t>горнодобывающая промышленность и металлургия, </a:t>
            </a:r>
          </a:p>
          <a:p>
            <a:pPr marL="88900"/>
            <a:r>
              <a:rPr lang="ru-RU" sz="800">
                <a:solidFill>
                  <a:srgbClr val="005B5C"/>
                </a:solidFill>
              </a:rPr>
              <a:t>банки и финансы, IT и телекоммуникации, энергетика, госсектор </a:t>
            </a:r>
            <a:endParaRPr lang="en-US" sz="800">
              <a:solidFill>
                <a:srgbClr val="005B5C"/>
              </a:solidFill>
            </a:endParaRPr>
          </a:p>
          <a:p>
            <a:pPr marL="88900"/>
            <a:endParaRPr lang="en-US" sz="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Box 1"/>
          <p:cNvSpPr txBox="1">
            <a:spLocks noChangeArrowheads="1"/>
          </p:cNvSpPr>
          <p:nvPr/>
        </p:nvSpPr>
        <p:spPr bwMode="auto">
          <a:xfrm>
            <a:off x="-407988" y="2492375"/>
            <a:ext cx="9763126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7" tIns="45709" rIns="91417" bIns="45709">
            <a:spAutoFit/>
          </a:bodyPr>
          <a:lstStyle/>
          <a:p>
            <a:pPr algn="ctr"/>
            <a:r>
              <a:rPr lang="ru-RU" sz="4800" b="1">
                <a:solidFill>
                  <a:srgbClr val="007868"/>
                </a:solidFill>
                <a:latin typeface="Calibri" pitchFamily="-1" charset="0"/>
              </a:rPr>
              <a:t>Отраслевые решения </a:t>
            </a:r>
            <a:r>
              <a:rPr lang="en-US" sz="4800" b="1">
                <a:solidFill>
                  <a:srgbClr val="007868"/>
                </a:solidFill>
                <a:latin typeface="Calibri" pitchFamily="-1" charset="0"/>
              </a:rPr>
              <a:t>PROMT</a:t>
            </a:r>
            <a:endParaRPr lang="ru-RU" sz="4800" b="1">
              <a:solidFill>
                <a:srgbClr val="007868"/>
              </a:solidFill>
              <a:latin typeface="Calibri" pitchFamily="-1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005B5C"/>
                </a:solidFill>
              </a:rPr>
              <a:t>Отраслевые решения </a:t>
            </a:r>
            <a:r>
              <a:rPr lang="en-US" smtClean="0">
                <a:solidFill>
                  <a:srgbClr val="005B5C"/>
                </a:solidFill>
              </a:rPr>
              <a:t>PROMT</a:t>
            </a:r>
            <a:endParaRPr lang="ru-RU" smtClean="0">
              <a:solidFill>
                <a:srgbClr val="005B5C"/>
              </a:solidFill>
            </a:endParaRP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Каждая отрасль – это:</a:t>
            </a:r>
            <a:endParaRPr lang="en-US" smtClean="0"/>
          </a:p>
          <a:p>
            <a:endParaRPr lang="ru-RU" sz="2800" smtClean="0"/>
          </a:p>
          <a:p>
            <a:pPr marL="471488" lvl="1" indent="-665163"/>
            <a:r>
              <a:rPr lang="ru-RU" sz="2800" smtClean="0">
                <a:solidFill>
                  <a:srgbClr val="005B5C"/>
                </a:solidFill>
              </a:rPr>
              <a:t>свой товар,</a:t>
            </a:r>
            <a:endParaRPr lang="en-US" sz="2800" smtClean="0">
              <a:solidFill>
                <a:srgbClr val="005B5C"/>
              </a:solidFill>
            </a:endParaRPr>
          </a:p>
          <a:p>
            <a:pPr marL="471488" lvl="1" indent="-665163"/>
            <a:r>
              <a:rPr lang="ru-RU" sz="2800" smtClean="0">
                <a:solidFill>
                  <a:srgbClr val="005B5C"/>
                </a:solidFill>
              </a:rPr>
              <a:t>свои бренды,</a:t>
            </a:r>
            <a:endParaRPr lang="en-US" sz="2800" smtClean="0">
              <a:solidFill>
                <a:srgbClr val="005B5C"/>
              </a:solidFill>
            </a:endParaRPr>
          </a:p>
          <a:p>
            <a:pPr marL="471488" lvl="1" indent="-665163"/>
            <a:r>
              <a:rPr lang="ru-RU" sz="2800" smtClean="0">
                <a:solidFill>
                  <a:srgbClr val="005B5C"/>
                </a:solidFill>
              </a:rPr>
              <a:t>свое сырье,</a:t>
            </a:r>
            <a:endParaRPr lang="en-US" sz="2800" smtClean="0">
              <a:solidFill>
                <a:srgbClr val="005B5C"/>
              </a:solidFill>
            </a:endParaRPr>
          </a:p>
          <a:p>
            <a:pPr marL="471488" lvl="1" indent="-665163"/>
            <a:r>
              <a:rPr lang="ru-RU" sz="2800" smtClean="0">
                <a:solidFill>
                  <a:srgbClr val="005B5C"/>
                </a:solidFill>
              </a:rPr>
              <a:t>свои технологии,</a:t>
            </a:r>
            <a:endParaRPr lang="en-US" sz="2800" smtClean="0">
              <a:solidFill>
                <a:srgbClr val="005B5C"/>
              </a:solidFill>
            </a:endParaRPr>
          </a:p>
          <a:p>
            <a:pPr marL="471488" lvl="1" indent="-665163"/>
            <a:r>
              <a:rPr lang="ru-RU" sz="2800" smtClean="0">
                <a:solidFill>
                  <a:srgbClr val="005B5C"/>
                </a:solidFill>
              </a:rPr>
              <a:t>свои специалисты</a:t>
            </a:r>
            <a:r>
              <a:rPr lang="en-US" sz="2800" smtClean="0">
                <a:solidFill>
                  <a:srgbClr val="005B5C"/>
                </a:solidFill>
              </a:rPr>
              <a:t>.</a:t>
            </a:r>
            <a:endParaRPr lang="ru-RU" sz="2800" smtClean="0">
              <a:solidFill>
                <a:srgbClr val="005B5C"/>
              </a:solidFill>
            </a:endParaRPr>
          </a:p>
          <a:p>
            <a:endParaRPr lang="ru-RU" smtClean="0"/>
          </a:p>
        </p:txBody>
      </p:sp>
      <p:cxnSp>
        <p:nvCxnSpPr>
          <p:cNvPr id="5" name="Straight Connector 4"/>
          <p:cNvCxnSpPr/>
          <p:nvPr/>
        </p:nvCxnSpPr>
        <p:spPr>
          <a:xfrm>
            <a:off x="487363" y="6399213"/>
            <a:ext cx="8442325" cy="1587"/>
          </a:xfrm>
          <a:prstGeom prst="line">
            <a:avLst/>
          </a:prstGeom>
          <a:ln w="12700" cap="flat" cmpd="sng" algn="ctr">
            <a:solidFill>
              <a:srgbClr val="005B5C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677" name="Footer Placeholder 3"/>
          <p:cNvSpPr txBox="1">
            <a:spLocks/>
          </p:cNvSpPr>
          <p:nvPr/>
        </p:nvSpPr>
        <p:spPr bwMode="auto">
          <a:xfrm>
            <a:off x="387350" y="6446838"/>
            <a:ext cx="65500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5" rIns="91429" bIns="45715"/>
          <a:lstStyle/>
          <a:p>
            <a:r>
              <a:rPr lang="ru-RU" sz="1400">
                <a:solidFill>
                  <a:srgbClr val="005B5C"/>
                </a:solidFill>
                <a:latin typeface="Arial Unicode MS" pitchFamily="-1" charset="0"/>
                <a:cs typeface="Arial Unicode MS" pitchFamily="-1" charset="0"/>
              </a:rPr>
              <a:t>Отраслевые решения </a:t>
            </a:r>
            <a:r>
              <a:rPr lang="en-US" sz="1400">
                <a:solidFill>
                  <a:srgbClr val="005B5C"/>
                </a:solidFill>
                <a:latin typeface="Arial Unicode MS" pitchFamily="-1" charset="0"/>
                <a:cs typeface="Arial Unicode MS" pitchFamily="-1" charset="0"/>
              </a:rPr>
              <a:t>PROMT</a:t>
            </a:r>
          </a:p>
        </p:txBody>
      </p:sp>
      <p:pic>
        <p:nvPicPr>
          <p:cNvPr id="28678" name="Picture 8" descr="shutterstock_81409549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8800" y="4024313"/>
            <a:ext cx="3048000" cy="184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Picture 9" descr="shutterstock_64111450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38800" y="1803400"/>
            <a:ext cx="304800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n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BF149E5CDC97A44B852FE76D1284E4B" ma:contentTypeVersion="0" ma:contentTypeDescription="Create a new document." ma:contentTypeScope="" ma:versionID="46eade83b5060c22375c1f88eb1bbbda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FCCDCD67-4139-4911-8286-2DB9F29043F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4382C1B0-4DE0-48C6-B79A-2DFD779836F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31A89E0-232D-42B7-88A9-893E96A4C26B}">
  <ds:schemaRefs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ener.potx</Template>
  <TotalTime>1132</TotalTime>
  <Words>1321</Words>
  <Application>Microsoft Office PowerPoint</Application>
  <PresentationFormat>On-screen Show (4:3)</PresentationFormat>
  <Paragraphs>293</Paragraphs>
  <Slides>39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6" baseType="lpstr">
      <vt:lpstr>Arial</vt:lpstr>
      <vt:lpstr>ＭＳ Ｐゴシック</vt:lpstr>
      <vt:lpstr>Calibri</vt:lpstr>
      <vt:lpstr>Arial Unicode MS</vt:lpstr>
      <vt:lpstr>Wingdings</vt:lpstr>
      <vt:lpstr>Times New Roman</vt:lpstr>
      <vt:lpstr>ener</vt:lpstr>
      <vt:lpstr>PROMTовары для малого и крупного бизнеса</vt:lpstr>
      <vt:lpstr>ПЛАН</vt:lpstr>
      <vt:lpstr>Slide 3</vt:lpstr>
      <vt:lpstr>Привлекательность машинного перевода </vt:lpstr>
      <vt:lpstr>Владение иностранным языком</vt:lpstr>
      <vt:lpstr>Потенциальный клиент</vt:lpstr>
      <vt:lpstr>Решения PROMT</vt:lpstr>
      <vt:lpstr>Slide 8</vt:lpstr>
      <vt:lpstr>Отраслевые решения PROMT</vt:lpstr>
      <vt:lpstr>Терминология</vt:lpstr>
      <vt:lpstr>PROMT – отраслевые решения</vt:lpstr>
      <vt:lpstr>Для кого они предназначены?</vt:lpstr>
      <vt:lpstr>Какие задачи решаются?</vt:lpstr>
      <vt:lpstr>Преимущества</vt:lpstr>
      <vt:lpstr>Slide 15</vt:lpstr>
      <vt:lpstr>Сетевое решение для SMB</vt:lpstr>
      <vt:lpstr>Использование внутри компаний</vt:lpstr>
      <vt:lpstr>Десктопное решение для SMB</vt:lpstr>
      <vt:lpstr>Преимущества</vt:lpstr>
      <vt:lpstr>Дополнительные словари</vt:lpstr>
      <vt:lpstr>Решения PROMT</vt:lpstr>
      <vt:lpstr>Slide 22</vt:lpstr>
      <vt:lpstr>Маркетинг в поддержку корпоративных продаж</vt:lpstr>
      <vt:lpstr>Slide 24</vt:lpstr>
      <vt:lpstr>Актуальный и информативный</vt:lpstr>
      <vt:lpstr>Легко найти все, что нужно</vt:lpstr>
      <vt:lpstr>Заказ рекламных материалов</vt:lpstr>
      <vt:lpstr>Slide 28</vt:lpstr>
      <vt:lpstr>Slide 29</vt:lpstr>
      <vt:lpstr>Сайт PROMT: смотрим деморолик</vt:lpstr>
      <vt:lpstr>Slide 31</vt:lpstr>
      <vt:lpstr>Как заинтересовать клиента продуктами PROMT?   Как помочь клиенту выбрать нужный продукт?  Как подтолкнуть клиента к покупке?  Как убедить клиента сделать Upgrade? </vt:lpstr>
      <vt:lpstr>PROMT в помощь: работа с клиентами</vt:lpstr>
      <vt:lpstr>PROMT в помощь: работа с клиентами</vt:lpstr>
      <vt:lpstr>Slide 35</vt:lpstr>
      <vt:lpstr>Slide 36</vt:lpstr>
      <vt:lpstr>Slide 37</vt:lpstr>
      <vt:lpstr>Slide 38</vt:lpstr>
      <vt:lpstr>Slide 39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Julia Dzubina</dc:creator>
  <cp:lastModifiedBy>Julia</cp:lastModifiedBy>
  <cp:revision>112</cp:revision>
  <dcterms:created xsi:type="dcterms:W3CDTF">2012-09-14T10:47:38Z</dcterms:created>
  <dcterms:modified xsi:type="dcterms:W3CDTF">2012-09-14T13:56:56Z</dcterms:modified>
</cp:coreProperties>
</file>